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4" r:id="rId3"/>
    <p:sldMasterId id="2147483687" r:id="rId4"/>
  </p:sldMasterIdLst>
  <p:notesMasterIdLst>
    <p:notesMasterId r:id="rId28"/>
  </p:notesMasterIdLst>
  <p:sldIdLst>
    <p:sldId id="336" r:id="rId5"/>
    <p:sldId id="339" r:id="rId6"/>
    <p:sldId id="362" r:id="rId7"/>
    <p:sldId id="364" r:id="rId8"/>
    <p:sldId id="363" r:id="rId9"/>
    <p:sldId id="340" r:id="rId10"/>
    <p:sldId id="341" r:id="rId11"/>
    <p:sldId id="342" r:id="rId12"/>
    <p:sldId id="365" r:id="rId13"/>
    <p:sldId id="366" r:id="rId14"/>
    <p:sldId id="346" r:id="rId15"/>
    <p:sldId id="351" r:id="rId16"/>
    <p:sldId id="352" r:id="rId17"/>
    <p:sldId id="353" r:id="rId18"/>
    <p:sldId id="354" r:id="rId19"/>
    <p:sldId id="355" r:id="rId20"/>
    <p:sldId id="356" r:id="rId21"/>
    <p:sldId id="357" r:id="rId22"/>
    <p:sldId id="358" r:id="rId23"/>
    <p:sldId id="359" r:id="rId24"/>
    <p:sldId id="360" r:id="rId25"/>
    <p:sldId id="348" r:id="rId26"/>
    <p:sldId id="350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99"/>
    <a:srgbClr val="CC3300"/>
    <a:srgbClr val="A50021"/>
    <a:srgbClr val="FFFF00"/>
    <a:srgbClr val="0000FF"/>
    <a:srgbClr val="FF0000"/>
    <a:srgbClr val="9900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50" autoAdjust="0"/>
    <p:restoredTop sz="89343" autoAdjust="0"/>
  </p:normalViewPr>
  <p:slideViewPr>
    <p:cSldViewPr>
      <p:cViewPr varScale="1">
        <p:scale>
          <a:sx n="65" d="100"/>
          <a:sy n="65" d="100"/>
        </p:scale>
        <p:origin x="-7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DF73ABC-D403-4AD3-B48B-C3984EC8BF1D}" type="datetimeFigureOut">
              <a:rPr lang="en-US"/>
              <a:pPr>
                <a:defRPr/>
              </a:pPr>
              <a:t>5/3/2020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59BC7A1-AC94-4706-8586-4BF6E219CA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4588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263E677-77B6-49FB-A15D-45330E9D4239}" type="slidenum">
              <a:rPr lang="zh-CN" altLang="en-US" sz="1200" smtClean="0"/>
              <a:pPr eaLnBrk="1" hangingPunct="1"/>
              <a:t>3</a:t>
            </a:fld>
            <a:endParaRPr lang="en-US" altLang="zh-CN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9ED98E7-BD6D-4BBC-94EB-5A39074315DE}" type="slidenum">
              <a:rPr lang="zh-CN" altLang="en-US" sz="1200" smtClean="0"/>
              <a:pPr eaLnBrk="1" hangingPunct="1"/>
              <a:t>4</a:t>
            </a:fld>
            <a:endParaRPr lang="en-US" altLang="zh-CN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ED4F20B-B55D-42D9-A2CD-367642CCCCE9}" type="slidenum">
              <a:rPr lang="zh-CN" altLang="en-US" sz="1200" smtClean="0"/>
              <a:pPr eaLnBrk="1" hangingPunct="1"/>
              <a:t>5</a:t>
            </a:fld>
            <a:endParaRPr lang="en-US" altLang="zh-CN" sz="120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A850A36-CB99-4CFA-93F9-4514FE3DDF51}" type="slidenum">
              <a:rPr lang="zh-CN" altLang="en-US" sz="1200" smtClean="0">
                <a:latin typeface="VNI-Times" pitchFamily="2" charset="0"/>
              </a:rPr>
              <a:pPr eaLnBrk="1" hangingPunct="1"/>
              <a:t>22</a:t>
            </a:fld>
            <a:endParaRPr lang="en-US" altLang="zh-CN" sz="1200" smtClean="0">
              <a:latin typeface="VNI-Times" pitchFamily="2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5AAAF-D452-41E2-B4A6-53541CF727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5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E78FA-C9B1-4558-A960-6F6C3F07E3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279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59ED0-78AF-4D61-8F0C-195F2BAD6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9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374E0-D100-4DF1-BF0F-92BF350A85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415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787D6-04C9-4A6C-ACCE-4B4315B120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4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4D1E-3CB4-4CFA-8B35-E644BC1578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479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FA3E5-B841-451B-AE71-4C57751EC2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289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C870B-26DD-4E7F-A5EB-A779D9B350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572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C4B6B-796B-43A5-8BA6-243D3A5162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7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E4C9F-A84B-4E69-B5D5-8A8B626F3A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7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379F0-01D6-4722-A64E-8A517BEEBB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134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9B089-5800-42DA-B7A4-219CA7E83AC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72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5F9C3-2ADB-4B25-99E9-E154EB8C41B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207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74C78-DEFF-49E9-951A-60407356ED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98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6F27F-BF94-4214-9B62-E4C6AFA9108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66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33051-044C-401B-A31A-A806AD1435F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365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B6763-E03B-4D98-852C-A7F4C54A98D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558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C45E2-7A31-46BA-9F28-9A769EBEFC9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6998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EF86D-BD30-45F3-ABCB-FC941F7E938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7711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B445B-AB84-42BE-B551-DC4EBBA0924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6D9D1-18B2-4569-9C72-9A2A26FD2A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829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FB69-C089-494E-8BC6-605CDFAEC1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149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C3656-C1F5-4F90-909A-3BED9496CA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337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2A58A-AEA1-4B16-8051-E70854CF8B3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995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5978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1455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1737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6895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319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296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0383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9921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5890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605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9041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3F3F45-141D-4F47-B83A-F2BFA49A9241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139420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68300" y="395818"/>
            <a:ext cx="1384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2800" b="1" i="1" smtClean="0">
                <a:solidFill>
                  <a:srgbClr val="D23516"/>
                </a:solidFill>
                <a:latin typeface="Arial" charset="0"/>
                <a:cs typeface="Arial" charset="0"/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0" y="5029200"/>
            <a:ext cx="4724400" cy="3810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>
              <a:buFont typeface="Wingdings" pitchFamily="2" charset="2"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2057401"/>
            <a:ext cx="6096000" cy="682625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5533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5533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algn="ctr">
              <a:defRPr b="0">
                <a:solidFill>
                  <a:srgbClr val="000000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5533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rgbClr val="FFFFFF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71C3503E-50F1-4F0D-AAD1-416A0D95026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93845571"/>
      </p:ext>
    </p:extLst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3F34A894-7E75-4D0D-8637-13AE8FB416A9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16362147"/>
      </p:ext>
    </p:extLst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924DCACC-4C38-40C6-B288-540D6991CA08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14577552"/>
      </p:ext>
    </p:extLst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076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0767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C624DB8B-D95A-4029-854C-11749651B0E2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3346743"/>
      </p:ext>
    </p:extLst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BEFCF0E4-0024-4DB8-9E8A-F188F3A619B7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62110826"/>
      </p:ext>
    </p:extLst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246C21B9-4466-4D25-8E79-04E2203028E0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67578158"/>
      </p:ext>
    </p:extLst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6EE4755A-416C-4BAC-8CAD-6C0F335C730E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52280252"/>
      </p:ext>
    </p:extLst>
  </p:cSld>
  <p:clrMapOvr>
    <a:masterClrMapping/>
  </p:clrMapOvr>
  <p:transition spd="slow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F1B6B4B8-70D8-4D70-86C3-BD6F558941DC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84879832"/>
      </p:ext>
    </p:extLst>
  </p:cSld>
  <p:clrMapOvr>
    <a:masterClrMapping/>
  </p:clrMapOvr>
  <p:transition spd="slow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2B2A1025-85F6-463C-BD04-5DB8ECBB1BB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09265499"/>
      </p:ext>
    </p:extLst>
  </p:cSld>
  <p:clrMapOvr>
    <a:masterClrMapping/>
  </p:clrMapOvr>
  <p:transition spd="slow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4B796ECD-E680-43CC-8488-30648994A2F6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47421224"/>
      </p:ext>
    </p:extLst>
  </p:cSld>
  <p:clrMapOvr>
    <a:masterClrMapping/>
  </p:clrMapOvr>
  <p:transition spd="slow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655637"/>
            <a:ext cx="2095500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655637"/>
            <a:ext cx="6134100" cy="5592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D9B1BDBB-87F2-4585-91DB-AE1A52550D48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12901416"/>
      </p:ext>
    </p:extLst>
  </p:cSld>
  <p:clrMapOvr>
    <a:masterClrMapping/>
  </p:clrMapOvr>
  <p:transition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55637"/>
            <a:ext cx="49530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vi-VN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C680E12A-87A5-4B89-9D17-28AC22440C25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66832924"/>
      </p:ext>
    </p:extLst>
  </p:cSld>
  <p:clrMapOvr>
    <a:masterClrMapping/>
  </p:clrMapOvr>
  <p:transition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55637"/>
            <a:ext cx="49530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81000" y="1600200"/>
            <a:ext cx="8305800" cy="46482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vi-VN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100E5A77-9B7F-41C4-85EA-89075201CF6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5112601"/>
      </p:ext>
    </p:extLst>
  </p:cSld>
  <p:clrMapOvr>
    <a:masterClrMapping/>
  </p:clrMapOvr>
  <p:transition spd="slow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6285"/>
            <a:ext cx="2133600" cy="476249"/>
          </a:xfrm>
        </p:spPr>
        <p:txBody>
          <a:bodyPr/>
          <a:lstStyle>
            <a:lvl1pPr algn="l"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6285"/>
            <a:ext cx="2895600" cy="476249"/>
          </a:xfrm>
        </p:spPr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6285"/>
            <a:ext cx="2133600" cy="476249"/>
          </a:xfrm>
        </p:spPr>
        <p:txBody>
          <a:bodyPr/>
          <a:lstStyle>
            <a:lvl1pPr>
              <a:defRPr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49DB9B5B-0748-4755-8261-757BF3960447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0307436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4BF3F20-1FAA-4E22-8ACB-F4181F7341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0" i="0" u="non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429FD7-4E28-4DE9-AE88-F3DAE4312B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912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18E3BA0-77EC-4E84-AC2E-20B7C7ACEF68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5/3/2020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1171178-6867-4551-BA00-DA0FF81FEB3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6091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00200"/>
            <a:ext cx="83058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04800" y="6400800"/>
            <a:ext cx="2133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96000" y="6400800"/>
            <a:ext cx="2895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2971800" y="6400800"/>
            <a:ext cx="2133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9687651-0C8A-42E8-8E7F-2F824B78D67C}" type="slidenum">
              <a:rPr lang="vi-VN"/>
              <a:pPr>
                <a:defRPr/>
              </a:pPr>
              <a:t>‹#›</a:t>
            </a:fld>
            <a:endParaRPr lang="vi-VN"/>
          </a:p>
        </p:txBody>
      </p:sp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04800" y="656168"/>
            <a:ext cx="4953000" cy="563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9908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wm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5" Type="http://schemas.openxmlformats.org/officeDocument/2006/relationships/image" Target="../media/image5.gif"/><Relationship Id="rId15" Type="http://schemas.openxmlformats.org/officeDocument/2006/relationships/image" Target="../media/image15.emf"/><Relationship Id="rId10" Type="http://schemas.openxmlformats.org/officeDocument/2006/relationships/image" Target="../media/image10.gif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wmf"/><Relationship Id="rId11" Type="http://schemas.openxmlformats.org/officeDocument/2006/relationships/image" Target="../media/image27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27.png"/><Relationship Id="rId4" Type="http://schemas.openxmlformats.org/officeDocument/2006/relationships/image" Target="../media/image28.wmf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Graph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8580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3675" y="14288"/>
            <a:ext cx="12954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3" name="Group 19"/>
          <p:cNvGrpSpPr>
            <a:grpSpLocks/>
          </p:cNvGrpSpPr>
          <p:nvPr/>
        </p:nvGrpSpPr>
        <p:grpSpPr bwMode="auto">
          <a:xfrm>
            <a:off x="-76200" y="5532438"/>
            <a:ext cx="9144000" cy="1611312"/>
            <a:chOff x="0" y="2000"/>
            <a:chExt cx="5760" cy="1908"/>
          </a:xfrm>
        </p:grpSpPr>
        <p:pic>
          <p:nvPicPr>
            <p:cNvPr id="2058" name="Picture 20" descr="200463042511690xy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2000"/>
              <a:ext cx="780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9" name="Picture 21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3008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22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59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1" name="Picture 23" descr="blumen-pflanzen11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064" y="2528"/>
              <a:ext cx="1440" cy="1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2" name="Picture 24" descr="blumen-pflanzen11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2064" y="2510"/>
              <a:ext cx="1440" cy="1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3" name="Picture 25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1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4" name="Picture 26" descr="WhitecornerFlower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" y="2828"/>
              <a:ext cx="960" cy="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Picture 27" descr="200463042511690xy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2384"/>
              <a:ext cx="780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6" name="Picture 28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640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7" name="Picture 29" descr="WhitecornerFlower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528"/>
              <a:ext cx="1104" cy="1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8" name="Picture 30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2881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9" name="Picture 31" descr="Blue_rose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2" y="2096"/>
              <a:ext cx="894" cy="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0" name="Picture 32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" y="2816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1" name="Picture 33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" y="2912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2" name="Picture 34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51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3" name="Picture 35" descr="blumen-pflanzen042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2868"/>
              <a:ext cx="90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4" name="Picture 36" descr="Blue_rose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2" y="2536"/>
              <a:ext cx="644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5" name="Picture 37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4" y="2384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6" name="Picture 38"/>
            <p:cNvPicPr>
              <a:picLocks noChangeAspect="1" noChangeArrowheads="1" noCrop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8" y="2000"/>
              <a:ext cx="420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7" name="Picture 39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8" y="2144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8" name="Picture 40"/>
            <p:cNvPicPr>
              <a:picLocks noChangeAspect="1" noChangeArrowheads="1" noCrop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8" y="2000"/>
              <a:ext cx="192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9" name="Picture 41"/>
            <p:cNvPicPr>
              <a:picLocks noChangeAspect="1" noChangeArrowheads="1" noCrop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137955">
              <a:off x="820" y="2968"/>
              <a:ext cx="363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80" name="Picture 42"/>
            <p:cNvPicPr>
              <a:picLocks noChangeAspect="1" noChangeArrowheads="1" noCrop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8682075">
              <a:off x="5424" y="2816"/>
              <a:ext cx="336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4" name="Rectangle 208"/>
          <p:cNvSpPr>
            <a:spLocks noChangeArrowheads="1"/>
          </p:cNvSpPr>
          <p:nvPr/>
        </p:nvSpPr>
        <p:spPr bwMode="auto">
          <a:xfrm>
            <a:off x="184150" y="366713"/>
            <a:ext cx="883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1800" b="1" smtClean="0">
                <a:solidFill>
                  <a:srgbClr val="000000"/>
                </a:solidFill>
                <a:latin typeface="Arial"/>
              </a:rPr>
              <a:t>              </a:t>
            </a:r>
            <a:r>
              <a:rPr lang="en-US" sz="1800" smtClean="0">
                <a:solidFill>
                  <a:srgbClr val="EA0000"/>
                </a:solidFill>
                <a:latin typeface="Arial"/>
                <a:cs typeface="Times New Roman" pitchFamily="18" charset="0"/>
              </a:rPr>
              <a:t>UBND </a:t>
            </a:r>
            <a:r>
              <a:rPr lang="en-US" sz="1800" smtClean="0">
                <a:solidFill>
                  <a:srgbClr val="EA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1800" smtClean="0">
                <a:solidFill>
                  <a:srgbClr val="EA0000"/>
                </a:solidFill>
                <a:latin typeface="Arial"/>
                <a:cs typeface="Times New Roman" pitchFamily="18" charset="0"/>
              </a:rPr>
              <a:t> PHỐ HỒ CHÍ MINH    </a:t>
            </a:r>
          </a:p>
          <a:p>
            <a:pPr algn="ctr"/>
            <a:r>
              <a:rPr lang="en-US" sz="1800" b="1" smtClean="0">
                <a:solidFill>
                  <a:srgbClr val="EA0000"/>
                </a:solidFill>
                <a:latin typeface="Arial"/>
                <a:cs typeface="Times New Roman" pitchFamily="18" charset="0"/>
              </a:rPr>
              <a:t>	  TRƯỜNG CAO ĐẲNG L</a:t>
            </a:r>
            <a:r>
              <a:rPr lang="en-US" sz="1800" b="1" smtClean="0">
                <a:solidFill>
                  <a:srgbClr val="EA00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1800" b="1" smtClean="0">
                <a:solidFill>
                  <a:srgbClr val="EA0000"/>
                </a:solidFill>
                <a:latin typeface="Arial"/>
                <a:cs typeface="Times New Roman" pitchFamily="18" charset="0"/>
              </a:rPr>
              <a:t> TỰ TRỌNG TPHCM</a:t>
            </a:r>
            <a:endParaRPr lang="en-US" sz="2500" b="1" baseline="-25000" smtClean="0">
              <a:solidFill>
                <a:srgbClr val="EA0000"/>
              </a:solidFill>
              <a:latin typeface="Arial"/>
              <a:cs typeface="Times New Roman" pitchFamily="18" charset="0"/>
            </a:endParaRPr>
          </a:p>
        </p:txBody>
      </p:sp>
      <p:pic>
        <p:nvPicPr>
          <p:cNvPr id="2055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0" y="1306513"/>
            <a:ext cx="35575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WordArt 5"/>
          <p:cNvSpPr>
            <a:spLocks noChangeArrowheads="1" noChangeShapeType="1" noTextEdit="1"/>
          </p:cNvSpPr>
          <p:nvPr/>
        </p:nvSpPr>
        <p:spPr bwMode="auto">
          <a:xfrm>
            <a:off x="152400" y="2667000"/>
            <a:ext cx="8839200" cy="17160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r>
              <a:rPr lang="en-US" sz="3600" kern="10" smtClean="0">
                <a:ln w="952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D2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Thân mến chào các em học sinh !</a:t>
            </a:r>
          </a:p>
        </p:txBody>
      </p:sp>
      <p:sp>
        <p:nvSpPr>
          <p:cNvPr id="2057" name="Text Box 209"/>
          <p:cNvSpPr txBox="1">
            <a:spLocks noChangeArrowheads="1"/>
          </p:cNvSpPr>
          <p:nvPr/>
        </p:nvSpPr>
        <p:spPr bwMode="auto">
          <a:xfrm>
            <a:off x="4522788" y="5135563"/>
            <a:ext cx="40386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2500" b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GV: Nguyễn Phương Hà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543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0" y="12192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3124200" y="50292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sz="2400" b="1" smtClean="0">
              <a:solidFill>
                <a:srgbClr val="000000"/>
              </a:solidFill>
              <a:latin typeface=".VnTime" pitchFamily="34" charset="0"/>
            </a:endParaRPr>
          </a:p>
        </p:txBody>
      </p:sp>
      <p:sp>
        <p:nvSpPr>
          <p:cNvPr id="4100" name="Rectangle 6" descr="75%"/>
          <p:cNvSpPr>
            <a:spLocks noChangeArrowheads="1"/>
          </p:cNvSpPr>
          <p:nvPr/>
        </p:nvSpPr>
        <p:spPr bwMode="auto">
          <a:xfrm>
            <a:off x="871538" y="2133600"/>
            <a:ext cx="152400" cy="4267200"/>
          </a:xfrm>
          <a:prstGeom prst="rect">
            <a:avLst/>
          </a:prstGeom>
          <a:pattFill prst="pct75">
            <a:fgClr>
              <a:srgbClr val="808000"/>
            </a:fgClr>
            <a:bgClr>
              <a:schemeClr val="bg2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7" descr="75%"/>
          <p:cNvSpPr>
            <a:spLocks noChangeArrowheads="1"/>
          </p:cNvSpPr>
          <p:nvPr/>
        </p:nvSpPr>
        <p:spPr bwMode="auto">
          <a:xfrm>
            <a:off x="381000" y="5562600"/>
            <a:ext cx="8763000" cy="152400"/>
          </a:xfrm>
          <a:prstGeom prst="rect">
            <a:avLst/>
          </a:prstGeom>
          <a:pattFill prst="pct75">
            <a:fgClr>
              <a:srgbClr val="808000"/>
            </a:fgClr>
            <a:bgClr>
              <a:schemeClr val="bg2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2" name="AutoShape 8" descr="Woven mat"/>
          <p:cNvSpPr>
            <a:spLocks noChangeArrowheads="1"/>
          </p:cNvSpPr>
          <p:nvPr/>
        </p:nvSpPr>
        <p:spPr bwMode="auto">
          <a:xfrm>
            <a:off x="33338" y="4724400"/>
            <a:ext cx="1752600" cy="1600200"/>
          </a:xfrm>
          <a:prstGeom prst="flowChartDecision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201" name="Picture 9" descr="daisy0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657600"/>
            <a:ext cx="990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Oval 10" descr="Green marble"/>
          <p:cNvSpPr>
            <a:spLocks noChangeArrowheads="1"/>
          </p:cNvSpPr>
          <p:nvPr/>
        </p:nvSpPr>
        <p:spPr bwMode="auto">
          <a:xfrm>
            <a:off x="1752600" y="3810000"/>
            <a:ext cx="609600" cy="609600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FFFFFF"/>
                </a:solidFill>
                <a:latin typeface="Garamond" pitchFamily="18" charset="0"/>
              </a:rPr>
              <a:t>2.</a:t>
            </a:r>
          </a:p>
        </p:txBody>
      </p:sp>
      <p:sp>
        <p:nvSpPr>
          <p:cNvPr id="8203" name="AutoShape 11" descr="Solid diamond"/>
          <p:cNvSpPr>
            <a:spLocks noChangeArrowheads="1"/>
          </p:cNvSpPr>
          <p:nvPr/>
        </p:nvSpPr>
        <p:spPr bwMode="auto">
          <a:xfrm>
            <a:off x="2667000" y="3657600"/>
            <a:ext cx="6477000" cy="990600"/>
          </a:xfrm>
          <a:prstGeom prst="flowChartTerminator">
            <a:avLst/>
          </a:prstGeom>
          <a:pattFill prst="solidDmnd">
            <a:fgClr>
              <a:srgbClr val="800000"/>
            </a:fgClr>
            <a:bgClr>
              <a:srgbClr val="660033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6" name="Text Box 12"/>
          <p:cNvSpPr txBox="1">
            <a:spLocks noChangeArrowheads="1"/>
          </p:cNvSpPr>
          <p:nvPr/>
        </p:nvSpPr>
        <p:spPr bwMode="auto">
          <a:xfrm>
            <a:off x="2833255" y="3756438"/>
            <a:ext cx="6324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en-US" sz="2800" b="1" dirty="0" smtClean="0">
                <a:solidFill>
                  <a:srgbClr val="FFFFFF"/>
                </a:solidFill>
                <a:latin typeface="Times New Roman" pitchFamily="18" charset="0"/>
              </a:rPr>
              <a:t>SO SÁNH HAI LOẠI PHẢN ỨNG ĐIỀU CHẾ POLIME</a:t>
            </a:r>
          </a:p>
        </p:txBody>
      </p:sp>
      <p:pic>
        <p:nvPicPr>
          <p:cNvPr id="8205" name="Picture 13" descr="daisy0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514600"/>
            <a:ext cx="990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Oval 14" descr="Green marble"/>
          <p:cNvSpPr>
            <a:spLocks noChangeArrowheads="1"/>
          </p:cNvSpPr>
          <p:nvPr/>
        </p:nvSpPr>
        <p:spPr bwMode="auto">
          <a:xfrm>
            <a:off x="1752600" y="2667000"/>
            <a:ext cx="609600" cy="609600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 smtClean="0">
                <a:solidFill>
                  <a:srgbClr val="FFFFFF"/>
                </a:solidFill>
                <a:latin typeface="Garamond" pitchFamily="18" charset="0"/>
              </a:rPr>
              <a:t>1.</a:t>
            </a:r>
          </a:p>
        </p:txBody>
      </p:sp>
      <p:sp>
        <p:nvSpPr>
          <p:cNvPr id="8207" name="AutoShape 15" descr="Solid diamond"/>
          <p:cNvSpPr>
            <a:spLocks noChangeArrowheads="1"/>
          </p:cNvSpPr>
          <p:nvPr/>
        </p:nvSpPr>
        <p:spPr bwMode="auto">
          <a:xfrm>
            <a:off x="2705100" y="2708564"/>
            <a:ext cx="6400800" cy="685800"/>
          </a:xfrm>
          <a:prstGeom prst="flowChartTerminator">
            <a:avLst/>
          </a:prstGeom>
          <a:pattFill prst="solidDmnd">
            <a:fgClr>
              <a:srgbClr val="800000"/>
            </a:fgClr>
            <a:bgClr>
              <a:srgbClr val="660033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800" b="1" dirty="0" smtClean="0">
                <a:solidFill>
                  <a:srgbClr val="FFFFFF"/>
                </a:solidFill>
                <a:latin typeface="Times New Roman" pitchFamily="18" charset="0"/>
              </a:rPr>
              <a:t>HỆ THỐNG KIẾN THỨC CHƯƠNG</a:t>
            </a:r>
          </a:p>
        </p:txBody>
      </p:sp>
      <p:grpSp>
        <p:nvGrpSpPr>
          <p:cNvPr id="4111" name="Group 17"/>
          <p:cNvGrpSpPr>
            <a:grpSpLocks/>
          </p:cNvGrpSpPr>
          <p:nvPr/>
        </p:nvGrpSpPr>
        <p:grpSpPr bwMode="auto">
          <a:xfrm>
            <a:off x="2286000" y="304800"/>
            <a:ext cx="6858000" cy="1752600"/>
            <a:chOff x="919" y="981"/>
            <a:chExt cx="4272" cy="632"/>
          </a:xfrm>
        </p:grpSpPr>
        <p:sp>
          <p:nvSpPr>
            <p:cNvPr id="8210" name="AutoShape 18"/>
            <p:cNvSpPr>
              <a:spLocks noChangeArrowheads="1"/>
            </p:cNvSpPr>
            <p:nvPr/>
          </p:nvSpPr>
          <p:spPr bwMode="auto">
            <a:xfrm>
              <a:off x="919" y="981"/>
              <a:ext cx="4272" cy="63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1"/>
                </a:gs>
                <a:gs pos="50000">
                  <a:schemeClr val="bg1"/>
                </a:gs>
                <a:gs pos="100000">
                  <a:schemeClr val="tx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211" name="AutoShape 19"/>
            <p:cNvSpPr>
              <a:spLocks noChangeArrowheads="1"/>
            </p:cNvSpPr>
            <p:nvPr/>
          </p:nvSpPr>
          <p:spPr bwMode="gray">
            <a:xfrm>
              <a:off x="964" y="1024"/>
              <a:ext cx="4176" cy="53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50000">
                  <a:srgbClr val="00124C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 b="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4126" name="AutoShape 20"/>
            <p:cNvSpPr>
              <a:spLocks noChangeArrowheads="1"/>
            </p:cNvSpPr>
            <p:nvPr/>
          </p:nvSpPr>
          <p:spPr bwMode="gray">
            <a:xfrm>
              <a:off x="989" y="1055"/>
              <a:ext cx="4106" cy="4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folHlink">
                    <a:alpha val="5900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 dirty="0" smtClean="0">
                  <a:solidFill>
                    <a:srgbClr val="000000"/>
                  </a:solidFill>
                  <a:latin typeface="Times New Roman" pitchFamily="18" charset="0"/>
                </a:rPr>
                <a:t>ÔN TẬP CHƯƠNG XIX</a:t>
              </a:r>
            </a:p>
          </p:txBody>
        </p:sp>
      </p:grpSp>
      <p:grpSp>
        <p:nvGrpSpPr>
          <p:cNvPr id="4112" name="Group 21"/>
          <p:cNvGrpSpPr>
            <a:grpSpLocks/>
          </p:cNvGrpSpPr>
          <p:nvPr/>
        </p:nvGrpSpPr>
        <p:grpSpPr bwMode="auto">
          <a:xfrm>
            <a:off x="0" y="0"/>
            <a:ext cx="2228850" cy="2160588"/>
            <a:chOff x="476" y="1196"/>
            <a:chExt cx="1361" cy="1361"/>
          </a:xfrm>
        </p:grpSpPr>
        <p:sp>
          <p:nvSpPr>
            <p:cNvPr id="8214" name="Oval 22"/>
            <p:cNvSpPr>
              <a:spLocks noChangeArrowheads="1"/>
            </p:cNvSpPr>
            <p:nvPr/>
          </p:nvSpPr>
          <p:spPr bwMode="gray">
            <a:xfrm>
              <a:off x="476" y="11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215" name="Oval 23"/>
            <p:cNvSpPr>
              <a:spLocks noChangeArrowheads="1"/>
            </p:cNvSpPr>
            <p:nvPr/>
          </p:nvSpPr>
          <p:spPr bwMode="gray">
            <a:xfrm>
              <a:off x="476" y="1196"/>
              <a:ext cx="1361" cy="1361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alpha val="32001"/>
                  </a:schemeClr>
                </a:gs>
                <a:gs pos="100000">
                  <a:schemeClr val="folHlink">
                    <a:gamma/>
                    <a:shade val="0"/>
                    <a:invGamma/>
                    <a:alpha val="89999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216" name="Oval 24"/>
            <p:cNvSpPr>
              <a:spLocks noChangeArrowheads="1"/>
            </p:cNvSpPr>
            <p:nvPr/>
          </p:nvSpPr>
          <p:spPr bwMode="gray">
            <a:xfrm>
              <a:off x="565" y="1285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217" name="Oval 25"/>
            <p:cNvSpPr>
              <a:spLocks noChangeArrowheads="1"/>
            </p:cNvSpPr>
            <p:nvPr/>
          </p:nvSpPr>
          <p:spPr bwMode="gray">
            <a:xfrm>
              <a:off x="566" y="1287"/>
              <a:ext cx="1183" cy="11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 sz="180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4117" name="Oval 26"/>
            <p:cNvSpPr>
              <a:spLocks noChangeArrowheads="1"/>
            </p:cNvSpPr>
            <p:nvPr/>
          </p:nvSpPr>
          <p:spPr bwMode="gray">
            <a:xfrm>
              <a:off x="624" y="1344"/>
              <a:ext cx="1065" cy="106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 sz="1800" smtClean="0">
                <a:solidFill>
                  <a:srgbClr val="000000"/>
                </a:solidFill>
                <a:latin typeface="Arial"/>
              </a:endParaRPr>
            </a:p>
          </p:txBody>
        </p:sp>
        <p:grpSp>
          <p:nvGrpSpPr>
            <p:cNvPr id="4118" name="Group 27"/>
            <p:cNvGrpSpPr>
              <a:grpSpLocks/>
            </p:cNvGrpSpPr>
            <p:nvPr/>
          </p:nvGrpSpPr>
          <p:grpSpPr bwMode="auto">
            <a:xfrm>
              <a:off x="641" y="1360"/>
              <a:ext cx="1031" cy="1031"/>
              <a:chOff x="4166" y="1706"/>
              <a:chExt cx="1252" cy="1252"/>
            </a:xfrm>
          </p:grpSpPr>
          <p:sp>
            <p:nvSpPr>
              <p:cNvPr id="4120" name="Oval 28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1800" smtClean="0">
                  <a:solidFill>
                    <a:srgbClr val="000000"/>
                  </a:solidFill>
                  <a:latin typeface="Arial"/>
                </a:endParaRPr>
              </a:p>
            </p:txBody>
          </p:sp>
          <p:sp>
            <p:nvSpPr>
              <p:cNvPr id="4121" name="Oval 29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1800" smtClean="0">
                  <a:solidFill>
                    <a:srgbClr val="000000"/>
                  </a:solidFill>
                  <a:latin typeface="Arial"/>
                </a:endParaRPr>
              </a:p>
            </p:txBody>
          </p:sp>
          <p:sp>
            <p:nvSpPr>
              <p:cNvPr id="4122" name="Oval 30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1800" smtClean="0">
                  <a:solidFill>
                    <a:srgbClr val="000000"/>
                  </a:solidFill>
                  <a:latin typeface="Arial"/>
                </a:endParaRPr>
              </a:p>
            </p:txBody>
          </p:sp>
          <p:sp>
            <p:nvSpPr>
              <p:cNvPr id="4123" name="Oval 31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1800" smtClean="0">
                  <a:solidFill>
                    <a:srgbClr val="000000"/>
                  </a:solidFill>
                  <a:latin typeface="Arial"/>
                </a:endParaRPr>
              </a:p>
            </p:txBody>
          </p:sp>
        </p:grpSp>
        <p:sp>
          <p:nvSpPr>
            <p:cNvPr id="4119" name="Text Box 32"/>
            <p:cNvSpPr txBox="1">
              <a:spLocks noChangeArrowheads="1"/>
            </p:cNvSpPr>
            <p:nvPr/>
          </p:nvSpPr>
          <p:spPr bwMode="gray">
            <a:xfrm>
              <a:off x="670" y="1648"/>
              <a:ext cx="966" cy="5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3600" b="1" i="1" u="sng" dirty="0" err="1" smtClean="0">
                  <a:solidFill>
                    <a:srgbClr val="000000"/>
                  </a:solidFill>
                  <a:latin typeface="Times New Roman" pitchFamily="18" charset="0"/>
                </a:rPr>
                <a:t>Bài</a:t>
              </a:r>
              <a:r>
                <a:rPr lang="en-US" sz="3600" b="1" i="1" u="sng" dirty="0" smtClean="0">
                  <a:solidFill>
                    <a:srgbClr val="000000"/>
                  </a:solidFill>
                  <a:latin typeface="Times New Roman" pitchFamily="18" charset="0"/>
                </a:rPr>
                <a:t> 72:</a:t>
              </a:r>
            </a:p>
            <a:p>
              <a:pPr algn="ctr"/>
              <a:r>
                <a:rPr lang="en-US" sz="1800" dirty="0" smtClean="0">
                  <a:solidFill>
                    <a:srgbClr val="000000"/>
                  </a:solidFill>
                </a:rPr>
                <a:t> </a:t>
              </a:r>
              <a:endParaRPr lang="en-US" sz="2400" dirty="0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30" name="Picture 9" descr="daisy00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38" y="4710545"/>
            <a:ext cx="990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Oval 10" descr="Green marble"/>
          <p:cNvSpPr>
            <a:spLocks noChangeArrowheads="1"/>
          </p:cNvSpPr>
          <p:nvPr/>
        </p:nvSpPr>
        <p:spPr bwMode="auto">
          <a:xfrm>
            <a:off x="1813647" y="4894118"/>
            <a:ext cx="609600" cy="609600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FFFFFF"/>
                </a:solidFill>
                <a:latin typeface="Garamond" pitchFamily="18" charset="0"/>
              </a:rPr>
              <a:t>3.</a:t>
            </a:r>
          </a:p>
        </p:txBody>
      </p:sp>
      <p:sp>
        <p:nvSpPr>
          <p:cNvPr id="33" name="AutoShape 11" descr="Solid diamond"/>
          <p:cNvSpPr>
            <a:spLocks noChangeArrowheads="1"/>
          </p:cNvSpPr>
          <p:nvPr/>
        </p:nvSpPr>
        <p:spPr bwMode="auto">
          <a:xfrm>
            <a:off x="2757055" y="4856018"/>
            <a:ext cx="6477000" cy="685800"/>
          </a:xfrm>
          <a:prstGeom prst="flowChartTerminator">
            <a:avLst/>
          </a:prstGeom>
          <a:pattFill prst="solidDmnd">
            <a:fgClr>
              <a:srgbClr val="800000"/>
            </a:fgClr>
            <a:bgClr>
              <a:srgbClr val="660033"/>
            </a:bgClr>
          </a:patt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 smtClea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2909455" y="4878026"/>
            <a:ext cx="6324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en-US" b="1" dirty="0" smtClean="0">
                <a:solidFill>
                  <a:srgbClr val="FFFFFF"/>
                </a:solidFill>
                <a:latin typeface="Times New Roman" pitchFamily="18" charset="0"/>
              </a:rPr>
              <a:t>BÀI TẬP</a:t>
            </a:r>
          </a:p>
        </p:txBody>
      </p:sp>
    </p:spTree>
    <p:extLst>
      <p:ext uri="{BB962C8B-B14F-4D97-AF65-F5344CB8AC3E}">
        <p14:creationId xmlns:p14="http://schemas.microsoft.com/office/powerpoint/2010/main" val="36615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nimBg="1"/>
      <p:bldP spid="8203" grpId="0" animBg="1"/>
      <p:bldP spid="4106" grpId="0"/>
      <p:bldP spid="8206" grpId="0" animBg="1"/>
      <p:bldP spid="8207" grpId="0" animBg="1"/>
      <p:bldP spid="32" grpId="0" animBg="1"/>
      <p:bldP spid="33" grpId="0" animBg="1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2" descr="top bar swoosh revi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12" descr="top bar swoosh revis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4" y="0"/>
            <a:ext cx="6281737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07010"/>
            <a:ext cx="86106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it-IT" b="1" dirty="0">
                <a:solidFill>
                  <a:srgbClr val="002060"/>
                </a:solidFill>
                <a:latin typeface="+mn-lt"/>
                <a:cs typeface="Times New Roman" pitchFamily="18" charset="0"/>
              </a:rPr>
              <a:t>Sau khi học xong bài này, học sinh có khả năng:</a:t>
            </a:r>
          </a:p>
          <a:p>
            <a:r>
              <a:rPr lang="vi-VN" b="1" dirty="0">
                <a:solidFill>
                  <a:srgbClr val="00B050"/>
                </a:solidFill>
                <a:latin typeface="+mn-lt"/>
                <a:cs typeface="Times New Roman" pitchFamily="18" charset="0"/>
              </a:rPr>
              <a:t>Kiến Thức</a:t>
            </a:r>
            <a:r>
              <a:rPr lang="vi-VN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:</a:t>
            </a:r>
            <a:r>
              <a:rPr lang="en-US" dirty="0"/>
              <a:t> </a:t>
            </a:r>
            <a:r>
              <a:rPr lang="en-US" dirty="0" smtClean="0"/>
              <a:t>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vi-VN" dirty="0" smtClean="0"/>
              <a:t>Nêu</a:t>
            </a:r>
            <a:r>
              <a:rPr lang="it-IT" dirty="0" smtClean="0"/>
              <a:t> </a:t>
            </a:r>
            <a:r>
              <a:rPr lang="it-IT" dirty="0"/>
              <a:t>được </a:t>
            </a:r>
            <a:r>
              <a:rPr lang="en-US" dirty="0" err="1"/>
              <a:t>khái</a:t>
            </a:r>
            <a:r>
              <a:rPr lang="en-US" dirty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polime</a:t>
            </a:r>
            <a:r>
              <a:rPr lang="en-US" dirty="0"/>
              <a:t>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vi-VN" dirty="0" smtClean="0"/>
              <a:t>P</a:t>
            </a:r>
            <a:r>
              <a:rPr lang="fr-FR" dirty="0" err="1"/>
              <a:t>hân</a:t>
            </a:r>
            <a:r>
              <a:rPr lang="fr-FR" dirty="0"/>
              <a:t> </a:t>
            </a:r>
            <a:r>
              <a:rPr lang="fr-FR" dirty="0" err="1"/>
              <a:t>loại</a:t>
            </a:r>
            <a:r>
              <a:rPr lang="vi-VN" dirty="0"/>
              <a:t> được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loại</a:t>
            </a:r>
            <a:r>
              <a:rPr lang="fr-FR" dirty="0"/>
              <a:t> </a:t>
            </a:r>
            <a:r>
              <a:rPr lang="fr-FR" dirty="0" err="1"/>
              <a:t>vật</a:t>
            </a:r>
            <a:r>
              <a:rPr lang="fr-FR" dirty="0"/>
              <a:t> </a:t>
            </a:r>
            <a:r>
              <a:rPr lang="fr-FR" dirty="0" err="1"/>
              <a:t>liệu</a:t>
            </a:r>
            <a:r>
              <a:rPr lang="fr-FR" dirty="0"/>
              <a:t> </a:t>
            </a:r>
            <a:r>
              <a:rPr lang="fr-FR" dirty="0" err="1"/>
              <a:t>polime</a:t>
            </a:r>
            <a:r>
              <a:rPr lang="fr-FR" dirty="0"/>
              <a:t>: </a:t>
            </a:r>
            <a:r>
              <a:rPr lang="fr-FR" dirty="0" err="1"/>
              <a:t>chất</a:t>
            </a:r>
            <a:r>
              <a:rPr lang="fr-FR" dirty="0"/>
              <a:t> </a:t>
            </a:r>
            <a:r>
              <a:rPr lang="fr-FR" dirty="0" err="1"/>
              <a:t>dẻo</a:t>
            </a:r>
            <a:r>
              <a:rPr lang="fr-FR" dirty="0"/>
              <a:t>, </a:t>
            </a:r>
            <a:r>
              <a:rPr lang="fr-FR" dirty="0" err="1"/>
              <a:t>vật</a:t>
            </a:r>
            <a:r>
              <a:rPr lang="fr-FR" dirty="0"/>
              <a:t> </a:t>
            </a:r>
            <a:r>
              <a:rPr lang="fr-FR" dirty="0" err="1"/>
              <a:t>liệu</a:t>
            </a:r>
            <a:r>
              <a:rPr lang="fr-FR" dirty="0"/>
              <a:t> </a:t>
            </a:r>
            <a:r>
              <a:rPr lang="fr-FR" dirty="0" err="1"/>
              <a:t>compozit</a:t>
            </a:r>
            <a:r>
              <a:rPr lang="fr-FR" dirty="0"/>
              <a:t>, </a:t>
            </a:r>
            <a:r>
              <a:rPr lang="fr-FR" dirty="0" err="1"/>
              <a:t>tơ</a:t>
            </a:r>
            <a:r>
              <a:rPr lang="fr-FR" dirty="0"/>
              <a:t> </a:t>
            </a:r>
            <a:r>
              <a:rPr lang="fr-FR" dirty="0" err="1"/>
              <a:t>tổng</a:t>
            </a:r>
            <a:r>
              <a:rPr lang="fr-FR" dirty="0"/>
              <a:t> </a:t>
            </a:r>
            <a:r>
              <a:rPr lang="fr-FR" dirty="0" err="1"/>
              <a:t>hợp</a:t>
            </a:r>
            <a:r>
              <a:rPr lang="fr-FR" dirty="0"/>
              <a:t>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tơ</a:t>
            </a:r>
            <a:r>
              <a:rPr lang="fr-FR" dirty="0"/>
              <a:t> </a:t>
            </a:r>
            <a:r>
              <a:rPr lang="fr-FR" dirty="0" err="1"/>
              <a:t>nhân</a:t>
            </a:r>
            <a:r>
              <a:rPr lang="fr-FR" dirty="0"/>
              <a:t> </a:t>
            </a:r>
            <a:endParaRPr lang="en-US" dirty="0"/>
          </a:p>
        </p:txBody>
      </p:sp>
      <p:grpSp>
        <p:nvGrpSpPr>
          <p:cNvPr id="22539" name="Group 4"/>
          <p:cNvGrpSpPr>
            <a:grpSpLocks/>
          </p:cNvGrpSpPr>
          <p:nvPr/>
        </p:nvGrpSpPr>
        <p:grpSpPr bwMode="auto">
          <a:xfrm>
            <a:off x="0" y="304800"/>
            <a:ext cx="90678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2540" name="Rectangle 4"/>
          <p:cNvSpPr>
            <a:spLocks noChangeArrowheads="1"/>
          </p:cNvSpPr>
          <p:nvPr/>
        </p:nvSpPr>
        <p:spPr bwMode="auto">
          <a:xfrm>
            <a:off x="3429001" y="317500"/>
            <a:ext cx="22659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41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876801"/>
            <a:ext cx="1652588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3335844"/>
      </p:ext>
    </p:extLst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2" descr="top bar swoosh revi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2" descr="top bar swoosh revis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4" y="0"/>
            <a:ext cx="6281737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408432"/>
            <a:ext cx="8610600" cy="2825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  <a:defRPr/>
            </a:pPr>
            <a:r>
              <a:rPr lang="it-IT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20000"/>
              </a:lnSpc>
              <a:defRPr/>
            </a:pPr>
            <a:r>
              <a:rPr lang="vi-VN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indent="-171450">
              <a:lnSpc>
                <a:spcPct val="120000"/>
              </a:lnSpc>
              <a:buFont typeface="Wingdings" pitchFamily="2" charset="2"/>
              <a:buChar char="ü"/>
            </a:pPr>
            <a:r>
              <a:rPr lang="en-US" sz="2800" dirty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phản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trùng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trùng</a:t>
            </a:r>
            <a:r>
              <a:rPr lang="en-US" sz="2800" dirty="0"/>
              <a:t> </a:t>
            </a:r>
            <a:r>
              <a:rPr lang="en-US" sz="2800" dirty="0" err="1"/>
              <a:t>ngưng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polime</a:t>
            </a:r>
            <a:r>
              <a:rPr lang="en-US" sz="2800" dirty="0"/>
              <a:t>.</a:t>
            </a:r>
          </a:p>
          <a:p>
            <a:pPr marL="457200" indent="-457200">
              <a:lnSpc>
                <a:spcPct val="120000"/>
              </a:lnSpc>
              <a:buFont typeface="Wingdings" pitchFamily="2" charset="2"/>
              <a:buChar char="ü"/>
            </a:pP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polime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grpSp>
        <p:nvGrpSpPr>
          <p:cNvPr id="21515" name="Group 4"/>
          <p:cNvGrpSpPr>
            <a:grpSpLocks/>
          </p:cNvGrpSpPr>
          <p:nvPr/>
        </p:nvGrpSpPr>
        <p:grpSpPr bwMode="auto">
          <a:xfrm>
            <a:off x="76200" y="304800"/>
            <a:ext cx="90678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1516" name="Rectangle 4"/>
          <p:cNvSpPr>
            <a:spLocks noChangeArrowheads="1"/>
          </p:cNvSpPr>
          <p:nvPr/>
        </p:nvSpPr>
        <p:spPr bwMode="auto">
          <a:xfrm>
            <a:off x="3400426" y="279400"/>
            <a:ext cx="22659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1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4" y="5562600"/>
            <a:ext cx="1652587" cy="1272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7507890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2" descr="top bar swoosh revi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12" descr="top bar swoosh revis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4" y="0"/>
            <a:ext cx="6281737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23562" name="Rectangle 1"/>
          <p:cNvSpPr>
            <a:spLocks noChangeArrowheads="1"/>
          </p:cNvSpPr>
          <p:nvPr/>
        </p:nvSpPr>
        <p:spPr bwMode="auto">
          <a:xfrm>
            <a:off x="304800" y="1169941"/>
            <a:ext cx="8915400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</a:t>
            </a:r>
            <a:r>
              <a:rPr lang="it-IT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it-IT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0" hangingPunct="0">
              <a:lnSpc>
                <a:spcPct val="150000"/>
              </a:lnSpc>
            </a:pPr>
            <a:r>
              <a:rPr lang="vi-VN" b="1" dirty="0">
                <a:solidFill>
                  <a:srgbClr val="00B050"/>
                </a:solidFill>
                <a:cs typeface="Arial" pitchFamily="34" charset="0"/>
              </a:rPr>
              <a:t>Thái độ:</a:t>
            </a:r>
            <a:endParaRPr lang="en-US" b="1" dirty="0">
              <a:solidFill>
                <a:srgbClr val="00B050"/>
              </a:solidFill>
              <a:cs typeface="Arial" pitchFamily="34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cs typeface="Arial" pitchFamily="34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vi-VN" dirty="0">
                <a:cs typeface="Arial" pitchFamily="34" charset="0"/>
              </a:rPr>
              <a:t>Có lòng say mê học tập, biết vận dụng những kiến thức đ</a:t>
            </a:r>
            <a:r>
              <a:rPr lang="en-US" dirty="0">
                <a:cs typeface="Arial" pitchFamily="34" charset="0"/>
              </a:rPr>
              <a:t>ã</a:t>
            </a:r>
            <a:r>
              <a:rPr lang="vi-VN" dirty="0">
                <a:cs typeface="Arial" pitchFamily="34" charset="0"/>
              </a:rPr>
              <a:t> học vào cuộc sống, có ý thức bảo vệ môi trường và tài nguyên</a:t>
            </a:r>
            <a:r>
              <a:rPr lang="en-US" dirty="0">
                <a:cs typeface="Arial" pitchFamily="34" charset="0"/>
              </a:rPr>
              <a:t>.</a:t>
            </a:r>
            <a:endParaRPr lang="vi-VN" dirty="0">
              <a:cs typeface="Arial" pitchFamily="34" charset="0"/>
            </a:endParaRPr>
          </a:p>
        </p:txBody>
      </p:sp>
      <p:grpSp>
        <p:nvGrpSpPr>
          <p:cNvPr id="23563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3564" name="Rectangle 4"/>
          <p:cNvSpPr>
            <a:spLocks noChangeArrowheads="1"/>
          </p:cNvSpPr>
          <p:nvPr/>
        </p:nvSpPr>
        <p:spPr bwMode="auto">
          <a:xfrm>
            <a:off x="3409950" y="304800"/>
            <a:ext cx="22659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it-IT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65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4" y="4648201"/>
            <a:ext cx="1652587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Picture 27" descr="Hoja Carta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7289279"/>
      </p:ext>
    </p:extLst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457200" y="2176790"/>
            <a:ext cx="2590800" cy="523220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 smtClean="0"/>
              <a:t>1.1.Khái </a:t>
            </a:r>
            <a:r>
              <a:rPr lang="en-US" altLang="en-US" sz="2800" dirty="0" err="1"/>
              <a:t>niệm</a:t>
            </a:r>
            <a:endParaRPr lang="en-US" altLang="en-US" sz="2800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52400" y="4038600"/>
            <a:ext cx="4191000" cy="523220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 smtClean="0"/>
              <a:t>1.2.Cấu </a:t>
            </a:r>
            <a:r>
              <a:rPr lang="en-US" altLang="en-US" sz="2800" dirty="0" err="1"/>
              <a:t>tạo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mạch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polime</a:t>
            </a:r>
            <a:endParaRPr lang="en-US" altLang="en-US" sz="2800" dirty="0"/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5105400" y="2986088"/>
            <a:ext cx="3352800" cy="52863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Mạch không nhánh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5105400" y="4271963"/>
            <a:ext cx="2895600" cy="52863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Mạch có nhánh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029200" y="5567363"/>
            <a:ext cx="4038600" cy="52863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Mạch mạng không gian</a:t>
            </a:r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 flipV="1">
            <a:off x="4343400" y="3429000"/>
            <a:ext cx="762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4343400" y="44196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>
            <a:off x="4343400" y="4572000"/>
            <a:ext cx="6858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AutoShape 15" descr="Solid diamond"/>
          <p:cNvSpPr>
            <a:spLocks noChangeArrowheads="1"/>
          </p:cNvSpPr>
          <p:nvPr/>
        </p:nvSpPr>
        <p:spPr bwMode="auto">
          <a:xfrm>
            <a:off x="152400" y="963613"/>
            <a:ext cx="64008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1. 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HỆ THỐNG KIẾN THỨC 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CHƯƠNG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9109075" cy="1306513"/>
            <a:chOff x="0" y="0"/>
            <a:chExt cx="9109075" cy="1306513"/>
          </a:xfrm>
        </p:grpSpPr>
        <p:pic>
          <p:nvPicPr>
            <p:cNvPr id="14" name="Picture 3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 descr="Graphic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3675" y="14288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3031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04800" y="4114800"/>
            <a:ext cx="2514600" cy="52863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/>
              <a:t>Chất dẻo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3048000" y="4114800"/>
            <a:ext cx="2514600" cy="52863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/>
              <a:t>Cao su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6019800" y="4114800"/>
            <a:ext cx="838200" cy="52863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800" dirty="0" err="1"/>
              <a:t>Tơ</a:t>
            </a:r>
            <a:endParaRPr lang="en-US" altLang="en-US" sz="2800" dirty="0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609600" y="5791200"/>
            <a:ext cx="7010400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>
                <a:solidFill>
                  <a:srgbClr val="FF0000"/>
                </a:solidFill>
              </a:rPr>
              <a:t>=&gt; </a:t>
            </a:r>
            <a:r>
              <a:rPr lang="en-US" altLang="en-US" sz="2800" dirty="0" err="1">
                <a:solidFill>
                  <a:srgbClr val="FF0000"/>
                </a:solidFill>
              </a:rPr>
              <a:t>Thành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phần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chính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của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chúng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là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dirty="0" err="1">
                <a:solidFill>
                  <a:srgbClr val="FF0000"/>
                </a:solidFill>
              </a:rPr>
              <a:t>polime</a:t>
            </a:r>
            <a:endParaRPr lang="en-US" altLang="en-US" sz="2800" dirty="0">
              <a:solidFill>
                <a:srgbClr val="FF0000"/>
              </a:solidFill>
            </a:endParaRP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 flipH="1">
            <a:off x="1447800" y="3048000"/>
            <a:ext cx="1981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5" name="Line 11"/>
          <p:cNvSpPr>
            <a:spLocks noChangeShapeType="1"/>
          </p:cNvSpPr>
          <p:nvPr/>
        </p:nvSpPr>
        <p:spPr bwMode="auto">
          <a:xfrm>
            <a:off x="3429000" y="30480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756" name="Line 12"/>
          <p:cNvSpPr>
            <a:spLocks noChangeShapeType="1"/>
          </p:cNvSpPr>
          <p:nvPr/>
        </p:nvSpPr>
        <p:spPr bwMode="auto">
          <a:xfrm>
            <a:off x="3429000" y="3048000"/>
            <a:ext cx="25908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0" y="0"/>
            <a:ext cx="9109075" cy="1306513"/>
            <a:chOff x="0" y="0"/>
            <a:chExt cx="9109075" cy="1306513"/>
          </a:xfrm>
        </p:grpSpPr>
        <p:pic>
          <p:nvPicPr>
            <p:cNvPr id="13" name="Picture 3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4" descr="Graphic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5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3675" y="14288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381000" y="2521527"/>
            <a:ext cx="6096000" cy="523220"/>
          </a:xfrm>
          <a:prstGeom prst="rect">
            <a:avLst/>
          </a:prstGeom>
          <a:ln>
            <a:headEnd/>
            <a:tailEnd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 smtClean="0"/>
              <a:t>1.3. </a:t>
            </a:r>
            <a:r>
              <a:rPr lang="en-US" altLang="en-US" sz="2800" dirty="0" err="1" smtClean="0"/>
              <a:t>Khái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niệm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về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vật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liệu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polime</a:t>
            </a:r>
            <a:endParaRPr lang="en-US" altLang="en-US" sz="2800" dirty="0"/>
          </a:p>
        </p:txBody>
      </p:sp>
      <p:sp>
        <p:nvSpPr>
          <p:cNvPr id="18" name="AutoShape 15" descr="Solid diamond"/>
          <p:cNvSpPr>
            <a:spLocks noChangeArrowheads="1"/>
          </p:cNvSpPr>
          <p:nvPr/>
        </p:nvSpPr>
        <p:spPr bwMode="auto">
          <a:xfrm>
            <a:off x="152400" y="838200"/>
            <a:ext cx="64008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1. 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HỆ THỐNG KIẾN THỨC 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CHƯƠNG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58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533400" y="228600"/>
            <a:ext cx="7696200" cy="528638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 dirty="0" smtClean="0"/>
              <a:t>2. So </a:t>
            </a:r>
            <a:r>
              <a:rPr lang="en-US" altLang="en-US" sz="2800" dirty="0" err="1"/>
              <a:t>sánh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hai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loại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phản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ứng</a:t>
            </a:r>
            <a:r>
              <a:rPr lang="en-US" altLang="en-US" sz="2800" dirty="0"/>
              <a:t> </a:t>
            </a:r>
            <a:r>
              <a:rPr lang="en-US" altLang="en-US" sz="2800" dirty="0" err="1"/>
              <a:t>điều</a:t>
            </a:r>
            <a:r>
              <a:rPr lang="en-US" altLang="en-US" sz="2800" dirty="0"/>
              <a:t> </a:t>
            </a:r>
            <a:r>
              <a:rPr lang="en-US" altLang="en-US" sz="2800" dirty="0" err="1"/>
              <a:t>chế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polime</a:t>
            </a:r>
            <a:endParaRPr lang="en-US" altLang="en-US" sz="2800" dirty="0"/>
          </a:p>
        </p:txBody>
      </p:sp>
      <p:graphicFrame>
        <p:nvGraphicFramePr>
          <p:cNvPr id="32771" name="Group 3"/>
          <p:cNvGraphicFramePr>
            <a:graphicFrameLocks noGrp="1"/>
          </p:cNvGraphicFramePr>
          <p:nvPr>
            <p:ph/>
          </p:nvPr>
        </p:nvGraphicFramePr>
        <p:xfrm>
          <a:off x="457200" y="1219200"/>
          <a:ext cx="8458200" cy="4640264"/>
        </p:xfrm>
        <a:graphic>
          <a:graphicData uri="http://schemas.openxmlformats.org/drawingml/2006/table">
            <a:tbl>
              <a:tblPr/>
              <a:tblGrid>
                <a:gridCol w="2819400"/>
                <a:gridCol w="2819400"/>
                <a:gridCol w="2819400"/>
              </a:tblGrid>
              <a:tr h="9223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92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797" name="Text Box 29"/>
          <p:cNvSpPr txBox="1">
            <a:spLocks noChangeArrowheads="1"/>
          </p:cNvSpPr>
          <p:nvPr/>
        </p:nvSpPr>
        <p:spPr bwMode="auto">
          <a:xfrm>
            <a:off x="1700213" y="1252538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Phản ứng</a:t>
            </a:r>
          </a:p>
        </p:txBody>
      </p:sp>
      <p:sp>
        <p:nvSpPr>
          <p:cNvPr id="32798" name="Text Box 30"/>
          <p:cNvSpPr txBox="1">
            <a:spLocks noChangeArrowheads="1"/>
          </p:cNvSpPr>
          <p:nvPr/>
        </p:nvSpPr>
        <p:spPr bwMode="auto">
          <a:xfrm>
            <a:off x="457200" y="1660525"/>
            <a:ext cx="1828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Mục so sánh</a:t>
            </a:r>
          </a:p>
        </p:txBody>
      </p:sp>
      <p:sp>
        <p:nvSpPr>
          <p:cNvPr id="25631" name="Line 31"/>
          <p:cNvSpPr>
            <a:spLocks noChangeShapeType="1"/>
          </p:cNvSpPr>
          <p:nvPr/>
        </p:nvSpPr>
        <p:spPr bwMode="auto">
          <a:xfrm>
            <a:off x="457200" y="1219200"/>
            <a:ext cx="2819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800" name="Text Box 32"/>
          <p:cNvSpPr txBox="1">
            <a:spLocks noChangeArrowheads="1"/>
          </p:cNvSpPr>
          <p:nvPr/>
        </p:nvSpPr>
        <p:spPr bwMode="auto">
          <a:xfrm>
            <a:off x="3671888" y="1433513"/>
            <a:ext cx="1905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Trùng hợp</a:t>
            </a:r>
          </a:p>
        </p:txBody>
      </p:sp>
      <p:sp>
        <p:nvSpPr>
          <p:cNvPr id="32801" name="Text Box 33"/>
          <p:cNvSpPr txBox="1">
            <a:spLocks noChangeArrowheads="1"/>
          </p:cNvSpPr>
          <p:nvPr/>
        </p:nvSpPr>
        <p:spPr bwMode="auto">
          <a:xfrm>
            <a:off x="6400800" y="14478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800"/>
              <a:t>Trùng ngưng</a:t>
            </a:r>
          </a:p>
        </p:txBody>
      </p:sp>
      <p:sp>
        <p:nvSpPr>
          <p:cNvPr id="32802" name="Text Box 34"/>
          <p:cNvSpPr txBox="1">
            <a:spLocks noChangeArrowheads="1"/>
          </p:cNvSpPr>
          <p:nvPr/>
        </p:nvSpPr>
        <p:spPr bwMode="auto">
          <a:xfrm>
            <a:off x="685800" y="22860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/>
              <a:t>Định nghĩa</a:t>
            </a:r>
          </a:p>
        </p:txBody>
      </p:sp>
      <p:sp>
        <p:nvSpPr>
          <p:cNvPr id="32803" name="Text Box 35"/>
          <p:cNvSpPr txBox="1">
            <a:spLocks noChangeArrowheads="1"/>
          </p:cNvSpPr>
          <p:nvPr/>
        </p:nvSpPr>
        <p:spPr bwMode="auto">
          <a:xfrm>
            <a:off x="661988" y="2867025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/>
              <a:t>Quá trình</a:t>
            </a:r>
          </a:p>
        </p:txBody>
      </p:sp>
      <p:sp>
        <p:nvSpPr>
          <p:cNvPr id="32804" name="Text Box 36"/>
          <p:cNvSpPr txBox="1">
            <a:spLocks noChangeArrowheads="1"/>
          </p:cNvSpPr>
          <p:nvPr/>
        </p:nvSpPr>
        <p:spPr bwMode="auto">
          <a:xfrm>
            <a:off x="685800" y="3748088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 err="1"/>
              <a:t>Sản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phẩm</a:t>
            </a:r>
            <a:endParaRPr lang="en-US" altLang="en-US" sz="2400" dirty="0"/>
          </a:p>
        </p:txBody>
      </p:sp>
      <p:sp>
        <p:nvSpPr>
          <p:cNvPr id="32805" name="Text Box 37"/>
          <p:cNvSpPr txBox="1">
            <a:spLocks noChangeArrowheads="1"/>
          </p:cNvSpPr>
          <p:nvPr/>
        </p:nvSpPr>
        <p:spPr bwMode="auto">
          <a:xfrm>
            <a:off x="609600" y="4511675"/>
            <a:ext cx="2057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 err="1"/>
              <a:t>Điều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kiện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của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monome</a:t>
            </a:r>
            <a:endParaRPr lang="en-US" altLang="en-US" sz="2400" dirty="0"/>
          </a:p>
        </p:txBody>
      </p:sp>
      <p:sp>
        <p:nvSpPr>
          <p:cNvPr id="32806" name="Text Box 38"/>
          <p:cNvSpPr txBox="1">
            <a:spLocks noChangeArrowheads="1"/>
          </p:cNvSpPr>
          <p:nvPr/>
        </p:nvSpPr>
        <p:spPr bwMode="auto">
          <a:xfrm>
            <a:off x="3505200" y="3781425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Polime trùng hợp</a:t>
            </a:r>
          </a:p>
        </p:txBody>
      </p:sp>
      <p:sp>
        <p:nvSpPr>
          <p:cNvPr id="32807" name="Text Box 39"/>
          <p:cNvSpPr txBox="1">
            <a:spLocks noChangeArrowheads="1"/>
          </p:cNvSpPr>
          <p:nvPr/>
        </p:nvSpPr>
        <p:spPr bwMode="auto">
          <a:xfrm>
            <a:off x="6248400" y="3794125"/>
            <a:ext cx="2438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/>
              <a:t>Polime trùng ngưng</a:t>
            </a:r>
          </a:p>
        </p:txBody>
      </p:sp>
      <p:sp>
        <p:nvSpPr>
          <p:cNvPr id="32808" name="Text Box 40"/>
          <p:cNvSpPr txBox="1">
            <a:spLocks noChangeArrowheads="1"/>
          </p:cNvSpPr>
          <p:nvPr/>
        </p:nvSpPr>
        <p:spPr bwMode="auto">
          <a:xfrm>
            <a:off x="3276600" y="2895600"/>
            <a:ext cx="29718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200" dirty="0">
                <a:solidFill>
                  <a:srgbClr val="FF0000"/>
                </a:solidFill>
              </a:rPr>
              <a:t>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monome</a:t>
            </a:r>
            <a:r>
              <a:rPr lang="en-US" altLang="en-US" sz="2200" dirty="0"/>
              <a:t> </a:t>
            </a:r>
            <a:r>
              <a:rPr lang="en-US" altLang="en-US" sz="2200" dirty="0">
                <a:sym typeface="Wingdings" pitchFamily="2" charset="2"/>
              </a:rPr>
              <a:t> </a:t>
            </a:r>
            <a:r>
              <a:rPr lang="en-US" altLang="en-US" sz="2200" dirty="0" err="1">
                <a:sym typeface="Wingdings" pitchFamily="2" charset="2"/>
              </a:rPr>
              <a:t>polime</a:t>
            </a:r>
            <a:endParaRPr lang="en-US" altLang="en-US" sz="2200" dirty="0"/>
          </a:p>
        </p:txBody>
      </p:sp>
      <p:sp>
        <p:nvSpPr>
          <p:cNvPr id="32809" name="Text Box 41"/>
          <p:cNvSpPr txBox="1">
            <a:spLocks noChangeArrowheads="1"/>
          </p:cNvSpPr>
          <p:nvPr/>
        </p:nvSpPr>
        <p:spPr bwMode="auto">
          <a:xfrm>
            <a:off x="6096000" y="2895600"/>
            <a:ext cx="289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200">
                <a:solidFill>
                  <a:srgbClr val="FF0000"/>
                </a:solidFill>
              </a:rPr>
              <a:t>n</a:t>
            </a:r>
            <a:r>
              <a:rPr lang="en-US" altLang="en-US" sz="2200"/>
              <a:t> monome </a:t>
            </a:r>
            <a:r>
              <a:rPr lang="en-US" altLang="en-US" sz="2200">
                <a:sym typeface="Wingdings" pitchFamily="2" charset="2"/>
              </a:rPr>
              <a:t> polime + phân tử nhỏ khác</a:t>
            </a:r>
            <a:endParaRPr lang="en-US" altLang="en-US" sz="2200"/>
          </a:p>
        </p:txBody>
      </p:sp>
      <p:sp>
        <p:nvSpPr>
          <p:cNvPr id="32810" name="Text Box 42"/>
          <p:cNvSpPr txBox="1">
            <a:spLocks noChangeArrowheads="1"/>
          </p:cNvSpPr>
          <p:nvPr/>
        </p:nvSpPr>
        <p:spPr bwMode="auto">
          <a:xfrm>
            <a:off x="3276600" y="4511675"/>
            <a:ext cx="2971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 err="1"/>
              <a:t>Có</a:t>
            </a:r>
            <a:r>
              <a:rPr lang="en-US" altLang="en-US" sz="2400" dirty="0"/>
              <a:t> </a:t>
            </a:r>
            <a:r>
              <a:rPr lang="en-US" altLang="en-US" sz="2400" dirty="0" err="1"/>
              <a:t>liên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kết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hoặc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vòng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kém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bền</a:t>
            </a:r>
            <a:endParaRPr lang="en-US" altLang="en-US" sz="2400" dirty="0"/>
          </a:p>
        </p:txBody>
      </p:sp>
      <p:sp>
        <p:nvSpPr>
          <p:cNvPr id="32811" name="Text Box 43"/>
          <p:cNvSpPr txBox="1">
            <a:spLocks noChangeArrowheads="1"/>
          </p:cNvSpPr>
          <p:nvPr/>
        </p:nvSpPr>
        <p:spPr bwMode="auto">
          <a:xfrm>
            <a:off x="6248400" y="4419600"/>
            <a:ext cx="2667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 err="1"/>
              <a:t>Có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ít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nhất</a:t>
            </a:r>
            <a:r>
              <a:rPr lang="en-US" altLang="en-US" sz="2400" dirty="0"/>
              <a:t> 2 </a:t>
            </a:r>
            <a:r>
              <a:rPr lang="en-US" altLang="en-US" sz="2400" dirty="0" err="1"/>
              <a:t>nhóm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chức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có</a:t>
            </a:r>
            <a:r>
              <a:rPr lang="en-US" altLang="en-US" sz="2400" dirty="0"/>
              <a:t> </a:t>
            </a:r>
            <a:r>
              <a:rPr lang="en-US" altLang="en-US" sz="2400" dirty="0" err="1"/>
              <a:t>khả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năng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phản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ứng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425019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304800" y="660400"/>
            <a:ext cx="7772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rgbClr val="0000CC"/>
                </a:solidFill>
                <a:latin typeface="VNI-Times" pitchFamily="2" charset="0"/>
              </a:rPr>
              <a:t>VD : </a:t>
            </a:r>
            <a:r>
              <a:rPr lang="en-US" b="1" i="1" dirty="0" err="1">
                <a:solidFill>
                  <a:srgbClr val="0000CC"/>
                </a:solidFill>
              </a:rPr>
              <a:t>Phản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ứng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trùng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hợp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endParaRPr lang="en-US" b="1" dirty="0">
              <a:solidFill>
                <a:srgbClr val="0000CC"/>
              </a:solidFill>
              <a:latin typeface="VNI-Times" pitchFamily="2" charset="0"/>
            </a:endParaRPr>
          </a:p>
        </p:txBody>
      </p:sp>
      <p:sp>
        <p:nvSpPr>
          <p:cNvPr id="44037" name="TextBox 1"/>
          <p:cNvSpPr txBox="1">
            <a:spLocks noChangeArrowheads="1"/>
          </p:cNvSpPr>
          <p:nvPr/>
        </p:nvSpPr>
        <p:spPr bwMode="auto">
          <a:xfrm>
            <a:off x="354013" y="1828800"/>
            <a:ext cx="1003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VD1:</a:t>
            </a:r>
          </a:p>
        </p:txBody>
      </p:sp>
      <p:sp>
        <p:nvSpPr>
          <p:cNvPr id="36868" name="Rectangle 2"/>
          <p:cNvSpPr>
            <a:spLocks noChangeArrowheads="1"/>
          </p:cNvSpPr>
          <p:nvPr/>
        </p:nvSpPr>
        <p:spPr bwMode="auto">
          <a:xfrm>
            <a:off x="0" y="-261938"/>
            <a:ext cx="184150" cy="52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4039" name="Object 3"/>
          <p:cNvGraphicFramePr>
            <a:graphicFrameLocks noChangeAspect="1"/>
          </p:cNvGraphicFramePr>
          <p:nvPr/>
        </p:nvGraphicFramePr>
        <p:xfrm>
          <a:off x="1257300" y="1828800"/>
          <a:ext cx="346710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3" imgW="1333500" imgH="292100" progId="Equation.DSMT4">
                  <p:embed/>
                </p:oleObj>
              </mc:Choice>
              <mc:Fallback>
                <p:oleObj name="Equation" r:id="rId3" imgW="1333500" imgH="292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1828800"/>
                        <a:ext cx="3467100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0" name="Object 4"/>
          <p:cNvGraphicFramePr>
            <a:graphicFrameLocks noChangeAspect="1"/>
          </p:cNvGraphicFramePr>
          <p:nvPr/>
        </p:nvGraphicFramePr>
        <p:xfrm>
          <a:off x="4495800" y="1955800"/>
          <a:ext cx="327660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5" imgW="1054100" imgH="228600" progId="Equation.DSMT4">
                  <p:embed/>
                </p:oleObj>
              </mc:Choice>
              <mc:Fallback>
                <p:oleObj name="Equation" r:id="rId5" imgW="10541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955800"/>
                        <a:ext cx="3276600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1" name="TextBox 5"/>
          <p:cNvSpPr txBox="1">
            <a:spLocks noChangeArrowheads="1"/>
          </p:cNvSpPr>
          <p:nvPr/>
        </p:nvSpPr>
        <p:spPr bwMode="auto">
          <a:xfrm>
            <a:off x="1916113" y="2525713"/>
            <a:ext cx="44084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nb-NO" sz="2400">
                <a:solidFill>
                  <a:srgbClr val="C00000"/>
                </a:solidFill>
              </a:rPr>
              <a:t>Etilen		      Polietilen(PE)</a:t>
            </a:r>
            <a:endParaRPr lang="en-US" sz="2400">
              <a:solidFill>
                <a:srgbClr val="C00000"/>
              </a:solidFill>
            </a:endParaRPr>
          </a:p>
        </p:txBody>
      </p:sp>
      <p:sp>
        <p:nvSpPr>
          <p:cNvPr id="44042" name="TextBox 6"/>
          <p:cNvSpPr txBox="1">
            <a:spLocks noChangeArrowheads="1"/>
          </p:cNvSpPr>
          <p:nvPr/>
        </p:nvSpPr>
        <p:spPr bwMode="auto">
          <a:xfrm>
            <a:off x="354013" y="3249613"/>
            <a:ext cx="10033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VD2:</a:t>
            </a:r>
          </a:p>
        </p:txBody>
      </p:sp>
      <p:graphicFrame>
        <p:nvGraphicFramePr>
          <p:cNvPr id="44043" name="Object 7"/>
          <p:cNvGraphicFramePr>
            <a:graphicFrameLocks noChangeAspect="1"/>
          </p:cNvGraphicFramePr>
          <p:nvPr/>
        </p:nvGraphicFramePr>
        <p:xfrm>
          <a:off x="1493838" y="3300413"/>
          <a:ext cx="3419475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7" imgW="1320227" imgH="469696" progId="Equation.DSMT4">
                  <p:embed/>
                </p:oleObj>
              </mc:Choice>
              <mc:Fallback>
                <p:oleObj name="Equation" r:id="rId7" imgW="1320227" imgH="469696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3838" y="3300413"/>
                        <a:ext cx="3419475" cy="121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044" name="Object 8"/>
          <p:cNvGraphicFramePr>
            <a:graphicFrameLocks noChangeAspect="1"/>
          </p:cNvGraphicFramePr>
          <p:nvPr/>
        </p:nvGraphicFramePr>
        <p:xfrm>
          <a:off x="5029200" y="3422650"/>
          <a:ext cx="2916238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9" imgW="1016000" imgH="381000" progId="Equation.DSMT4">
                  <p:embed/>
                </p:oleObj>
              </mc:Choice>
              <mc:Fallback>
                <p:oleObj name="Equation" r:id="rId9" imgW="1016000" imgH="381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3422650"/>
                        <a:ext cx="2916238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5" name="TextBox 9"/>
          <p:cNvSpPr txBox="1">
            <a:spLocks noChangeArrowheads="1"/>
          </p:cNvSpPr>
          <p:nvPr/>
        </p:nvSpPr>
        <p:spPr bwMode="auto">
          <a:xfrm>
            <a:off x="1066800" y="4208463"/>
            <a:ext cx="6083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nb-NO" sz="2400">
                <a:solidFill>
                  <a:srgbClr val="C00000"/>
                </a:solidFill>
              </a:rPr>
              <a:t>Vinylclorua		poli(Vinyclorua) (PVC) </a:t>
            </a:r>
            <a:endParaRPr lang="en-US" sz="2400">
              <a:solidFill>
                <a:srgbClr val="C00000"/>
              </a:solidFill>
            </a:endParaRPr>
          </a:p>
        </p:txBody>
      </p:sp>
      <p:pic>
        <p:nvPicPr>
          <p:cNvPr id="36884" name="Picture 20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71438"/>
            <a:ext cx="85725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34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  <p:bldP spid="44041" grpId="0"/>
      <p:bldP spid="44042" grpId="0"/>
      <p:bldP spid="440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7"/>
          <p:cNvSpPr>
            <a:spLocks noChangeArrowheads="1"/>
          </p:cNvSpPr>
          <p:nvPr/>
        </p:nvSpPr>
        <p:spPr bwMode="auto">
          <a:xfrm>
            <a:off x="280988" y="1371600"/>
            <a:ext cx="8175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 u="sng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VD: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Điều chế tơ nilon - 6,6 thuộc poliamit</a:t>
            </a: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244475" y="2133600"/>
          <a:ext cx="318452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3" imgW="1384300" imgH="228600" progId="Equation.DSMT4">
                  <p:embed/>
                </p:oleObj>
              </mc:Choice>
              <mc:Fallback>
                <p:oleObj name="Equation" r:id="rId3" imgW="13843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" y="2133600"/>
                        <a:ext cx="3184525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3375025" y="2133600"/>
          <a:ext cx="3937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5" imgW="1803400" imgH="228600" progId="Equation.DSMT4">
                  <p:embed/>
                </p:oleObj>
              </mc:Choice>
              <mc:Fallback>
                <p:oleObj name="Equation" r:id="rId5" imgW="18034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5025" y="2133600"/>
                        <a:ext cx="3937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2" name="Straight Arrow Connector 21"/>
          <p:cNvCxnSpPr/>
          <p:nvPr/>
        </p:nvCxnSpPr>
        <p:spPr>
          <a:xfrm>
            <a:off x="7572375" y="2362200"/>
            <a:ext cx="8255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1044575" y="3632200"/>
          <a:ext cx="7204075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7" imgW="3098800" imgH="228600" progId="Equation.DSMT4">
                  <p:embed/>
                </p:oleObj>
              </mc:Choice>
              <mc:Fallback>
                <p:oleObj name="Equation" r:id="rId7" imgW="30988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4575" y="3632200"/>
                        <a:ext cx="7204075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280988" y="2921000"/>
            <a:ext cx="2906712" cy="4619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Hexanmetylen điamin</a:t>
            </a:r>
          </a:p>
        </p:txBody>
      </p:sp>
      <p:sp>
        <p:nvSpPr>
          <p:cNvPr id="25" name="TextBox 11"/>
          <p:cNvSpPr txBox="1">
            <a:spLocks noChangeArrowheads="1"/>
          </p:cNvSpPr>
          <p:nvPr/>
        </p:nvSpPr>
        <p:spPr bwMode="auto">
          <a:xfrm>
            <a:off x="4397375" y="3049588"/>
            <a:ext cx="1558925" cy="4619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Axit ađipic</a:t>
            </a: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4195763" y="4546600"/>
            <a:ext cx="1962150" cy="461963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Tơ nilon - 6,6 </a:t>
            </a:r>
            <a:endParaRPr lang="en-US" sz="2400">
              <a:solidFill>
                <a:srgbClr val="990000"/>
              </a:solidFill>
            </a:endParaRPr>
          </a:p>
        </p:txBody>
      </p:sp>
      <p:pic>
        <p:nvPicPr>
          <p:cNvPr id="38922" name="Picture 16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17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0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901700" y="4068763"/>
            <a:ext cx="304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854825" y="4038600"/>
            <a:ext cx="304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304800" y="660400"/>
            <a:ext cx="7772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rgbClr val="0000CC"/>
                </a:solidFill>
                <a:latin typeface="VNI-Times" pitchFamily="2" charset="0"/>
              </a:rPr>
              <a:t>VD : </a:t>
            </a:r>
            <a:r>
              <a:rPr lang="en-US" b="1" i="1" dirty="0" err="1">
                <a:solidFill>
                  <a:srgbClr val="0000CC"/>
                </a:solidFill>
              </a:rPr>
              <a:t>Phản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ứng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trùng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 smtClean="0">
                <a:solidFill>
                  <a:srgbClr val="0000CC"/>
                </a:solidFill>
              </a:rPr>
              <a:t>ngưng</a:t>
            </a:r>
            <a:r>
              <a:rPr lang="en-US" b="1" i="1" dirty="0" smtClean="0">
                <a:solidFill>
                  <a:srgbClr val="0000CC"/>
                </a:solidFill>
              </a:rPr>
              <a:t> </a:t>
            </a:r>
            <a:endParaRPr lang="en-US" b="1" dirty="0">
              <a:solidFill>
                <a:srgbClr val="0000CC"/>
              </a:solidFill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87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143000"/>
            <a:ext cx="8610600" cy="3134783"/>
          </a:xfrm>
        </p:spPr>
        <p:txBody>
          <a:bodyPr/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1:</a:t>
            </a:r>
            <a:r>
              <a:rPr lang="en-US" sz="2800" dirty="0"/>
              <a:t>Polime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 </a:t>
            </a:r>
            <a:r>
              <a:rPr lang="en-US" sz="2800" b="1" dirty="0" err="1"/>
              <a:t>không</a:t>
            </a:r>
            <a:r>
              <a:rPr lang="en-US" sz="2800" dirty="0"/>
              <a:t> </a:t>
            </a:r>
            <a:r>
              <a:rPr lang="en-US" sz="2800" dirty="0" err="1"/>
              <a:t>chứa</a:t>
            </a:r>
            <a:r>
              <a:rPr lang="en-US" sz="2800" dirty="0"/>
              <a:t> </a:t>
            </a:r>
            <a:r>
              <a:rPr lang="en-US" sz="2800" dirty="0" err="1"/>
              <a:t>nitơ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?</a:t>
            </a:r>
          </a:p>
          <a:p>
            <a:pPr algn="l"/>
            <a:r>
              <a:rPr lang="en-US" sz="2800" b="1" dirty="0" smtClean="0"/>
              <a:t>       A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Poli</a:t>
            </a:r>
            <a:r>
              <a:rPr lang="en-US" sz="2800" dirty="0"/>
              <a:t> (vinyl </a:t>
            </a:r>
            <a:r>
              <a:rPr lang="en-US" sz="2800" dirty="0" err="1"/>
              <a:t>clorua</a:t>
            </a:r>
            <a:r>
              <a:rPr lang="en-US" sz="2800" dirty="0"/>
              <a:t>).</a:t>
            </a:r>
          </a:p>
          <a:p>
            <a:pPr algn="l"/>
            <a:r>
              <a:rPr lang="en-US" sz="2800" b="1" dirty="0" smtClean="0"/>
              <a:t>       B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Poliacrilonitrin</a:t>
            </a:r>
            <a:r>
              <a:rPr lang="en-US" sz="2800" dirty="0"/>
              <a:t>.</a:t>
            </a:r>
          </a:p>
          <a:p>
            <a:pPr algn="l"/>
            <a:r>
              <a:rPr lang="en-US" sz="2800" b="1" dirty="0" smtClean="0"/>
              <a:t>       C</a:t>
            </a:r>
            <a:r>
              <a:rPr lang="en-US" sz="2800" b="1" dirty="0"/>
              <a:t>.</a:t>
            </a:r>
            <a:r>
              <a:rPr lang="en-US" sz="2800" dirty="0"/>
              <a:t> Nilon-6,6.</a:t>
            </a:r>
          </a:p>
          <a:p>
            <a:pPr algn="l"/>
            <a:r>
              <a:rPr lang="en-US" sz="2800" b="1" dirty="0" smtClean="0"/>
              <a:t>       D</a:t>
            </a:r>
            <a:r>
              <a:rPr lang="en-US" sz="2800" b="1" dirty="0"/>
              <a:t>.</a:t>
            </a:r>
            <a:r>
              <a:rPr lang="en-US" sz="2800" dirty="0"/>
              <a:t> Nilon-6.</a:t>
            </a:r>
          </a:p>
          <a:p>
            <a:pPr algn="l"/>
            <a:endParaRPr lang="vi-VN" sz="2800" dirty="0" smtClean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914400" y="2043545"/>
            <a:ext cx="533400" cy="5334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/>
              <a:t>A</a:t>
            </a:r>
          </a:p>
        </p:txBody>
      </p:sp>
      <p:pic>
        <p:nvPicPr>
          <p:cNvPr id="5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4509132"/>
            <a:ext cx="83820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 smtClean="0"/>
              <a:t>Poli</a:t>
            </a:r>
            <a:r>
              <a:rPr lang="en-US" sz="2600" dirty="0" smtClean="0"/>
              <a:t>(vinyl </a:t>
            </a:r>
            <a:r>
              <a:rPr lang="en-US" sz="2600" dirty="0" err="1"/>
              <a:t>clorua</a:t>
            </a:r>
            <a:r>
              <a:rPr lang="en-US" sz="2600" dirty="0"/>
              <a:t>) </a:t>
            </a:r>
            <a:r>
              <a:rPr lang="en-US" sz="2600" dirty="0" err="1"/>
              <a:t>chứa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nguyên</a:t>
            </a:r>
            <a:r>
              <a:rPr lang="en-US" sz="2600" dirty="0"/>
              <a:t> </a:t>
            </a:r>
            <a:r>
              <a:rPr lang="en-US" sz="2600" dirty="0" err="1"/>
              <a:t>tố</a:t>
            </a:r>
            <a:r>
              <a:rPr lang="en-US" sz="2600" dirty="0"/>
              <a:t> </a:t>
            </a:r>
            <a:r>
              <a:rPr lang="en-US" sz="2600" dirty="0" err="1"/>
              <a:t>là</a:t>
            </a:r>
            <a:r>
              <a:rPr lang="en-US" sz="2600" dirty="0"/>
              <a:t> C, H </a:t>
            </a:r>
            <a:r>
              <a:rPr lang="en-US" sz="2600" dirty="0" err="1"/>
              <a:t>và</a:t>
            </a:r>
            <a:r>
              <a:rPr lang="en-US" sz="2600" dirty="0"/>
              <a:t> Cl.</a:t>
            </a:r>
          </a:p>
          <a:p>
            <a:r>
              <a:rPr lang="en-US" sz="2600" dirty="0" err="1" smtClean="0"/>
              <a:t>Poliacrilonitrin</a:t>
            </a:r>
            <a:r>
              <a:rPr lang="en-US" sz="2600" dirty="0" smtClean="0"/>
              <a:t> </a:t>
            </a:r>
            <a:r>
              <a:rPr lang="en-US" sz="2600" dirty="0" err="1"/>
              <a:t>chứa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nguyên</a:t>
            </a:r>
            <a:r>
              <a:rPr lang="en-US" sz="2600" dirty="0"/>
              <a:t> </a:t>
            </a:r>
            <a:r>
              <a:rPr lang="en-US" sz="2600" dirty="0" err="1"/>
              <a:t>tố</a:t>
            </a:r>
            <a:r>
              <a:rPr lang="en-US" sz="2600" dirty="0"/>
              <a:t> </a:t>
            </a:r>
            <a:r>
              <a:rPr lang="en-US" sz="2600" dirty="0" err="1"/>
              <a:t>là</a:t>
            </a:r>
            <a:r>
              <a:rPr lang="en-US" sz="2600" dirty="0"/>
              <a:t> C, H </a:t>
            </a:r>
            <a:r>
              <a:rPr lang="en-US" sz="2600" dirty="0" err="1"/>
              <a:t>và</a:t>
            </a:r>
            <a:r>
              <a:rPr lang="en-US" sz="2600" dirty="0"/>
              <a:t> N.</a:t>
            </a:r>
          </a:p>
          <a:p>
            <a:r>
              <a:rPr lang="en-US" sz="2600" dirty="0" smtClean="0"/>
              <a:t>Nilon-6,6 </a:t>
            </a:r>
            <a:r>
              <a:rPr lang="en-US" sz="2600" dirty="0" err="1"/>
              <a:t>chứa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nguyên</a:t>
            </a:r>
            <a:r>
              <a:rPr lang="en-US" sz="2600" dirty="0"/>
              <a:t> </a:t>
            </a:r>
            <a:r>
              <a:rPr lang="en-US" sz="2600" dirty="0" err="1"/>
              <a:t>tố</a:t>
            </a:r>
            <a:r>
              <a:rPr lang="en-US" sz="2600" dirty="0"/>
              <a:t> C, H, O </a:t>
            </a:r>
            <a:r>
              <a:rPr lang="en-US" sz="2600" dirty="0" err="1"/>
              <a:t>và</a:t>
            </a:r>
            <a:r>
              <a:rPr lang="en-US" sz="2600" dirty="0"/>
              <a:t> N.</a:t>
            </a:r>
          </a:p>
          <a:p>
            <a:r>
              <a:rPr lang="en-US" sz="2600" dirty="0" err="1" smtClean="0"/>
              <a:t>Nilon</a:t>
            </a:r>
            <a:r>
              <a:rPr lang="en-US" sz="2600" dirty="0" smtClean="0"/>
              <a:t>–6 </a:t>
            </a:r>
            <a:r>
              <a:rPr lang="en-US" sz="2600" dirty="0" err="1"/>
              <a:t>chứa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nguyên</a:t>
            </a:r>
            <a:r>
              <a:rPr lang="en-US" sz="2600" dirty="0"/>
              <a:t> </a:t>
            </a:r>
            <a:r>
              <a:rPr lang="en-US" sz="2600" dirty="0" err="1"/>
              <a:t>tố</a:t>
            </a:r>
            <a:r>
              <a:rPr lang="en-US" sz="2600" dirty="0"/>
              <a:t> C, H, O </a:t>
            </a:r>
            <a:r>
              <a:rPr lang="en-US" sz="2600" dirty="0" err="1"/>
              <a:t>và</a:t>
            </a:r>
            <a:r>
              <a:rPr lang="en-US" sz="2600" dirty="0"/>
              <a:t> N.</a:t>
            </a:r>
          </a:p>
        </p:txBody>
      </p:sp>
    </p:spTree>
    <p:extLst>
      <p:ext uri="{BB962C8B-B14F-4D97-AF65-F5344CB8AC3E}">
        <p14:creationId xmlns:p14="http://schemas.microsoft.com/office/powerpoint/2010/main" val="224934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143001"/>
            <a:ext cx="8610600" cy="2590800"/>
          </a:xfrm>
        </p:spPr>
        <p:txBody>
          <a:bodyPr/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2: </a:t>
            </a:r>
            <a:r>
              <a:rPr lang="en-US" sz="2800" dirty="0" err="1"/>
              <a:t>Tơ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?</a:t>
            </a:r>
          </a:p>
          <a:p>
            <a:pPr algn="l"/>
            <a:r>
              <a:rPr lang="en-US" sz="2800" b="1" dirty="0" smtClean="0"/>
              <a:t>      A</a:t>
            </a:r>
            <a:r>
              <a:rPr lang="en-US" sz="2800" b="1" dirty="0"/>
              <a:t>.</a:t>
            </a:r>
            <a:r>
              <a:rPr lang="en-US" sz="2800" dirty="0"/>
              <a:t> Nilon-6.</a:t>
            </a:r>
          </a:p>
          <a:p>
            <a:pPr algn="l"/>
            <a:r>
              <a:rPr lang="en-US" sz="2800" b="1" dirty="0" smtClean="0"/>
              <a:t>      B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Tơ</a:t>
            </a:r>
            <a:r>
              <a:rPr lang="en-US" sz="2800" dirty="0"/>
              <a:t> </a:t>
            </a:r>
            <a:r>
              <a:rPr lang="en-US" sz="2800" dirty="0" err="1"/>
              <a:t>tằm</a:t>
            </a:r>
            <a:r>
              <a:rPr lang="en-US" sz="2800" dirty="0"/>
              <a:t>.</a:t>
            </a:r>
          </a:p>
          <a:p>
            <a:pPr algn="l"/>
            <a:r>
              <a:rPr lang="en-US" sz="2800" b="1" dirty="0" smtClean="0"/>
              <a:t>      C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Tơ</a:t>
            </a:r>
            <a:r>
              <a:rPr lang="en-US" sz="2800" dirty="0"/>
              <a:t> </a:t>
            </a:r>
            <a:r>
              <a:rPr lang="en-US" sz="2800" dirty="0" err="1"/>
              <a:t>nitron</a:t>
            </a:r>
            <a:r>
              <a:rPr lang="en-US" sz="2800" dirty="0"/>
              <a:t>.</a:t>
            </a:r>
          </a:p>
          <a:p>
            <a:pPr algn="l"/>
            <a:r>
              <a:rPr lang="en-US" sz="2800" b="1" dirty="0" smtClean="0"/>
              <a:t>      D</a:t>
            </a:r>
            <a:r>
              <a:rPr lang="en-US" sz="2800" b="1" dirty="0"/>
              <a:t>.</a:t>
            </a:r>
            <a:r>
              <a:rPr lang="en-US" sz="2800" dirty="0"/>
              <a:t> Nilon-7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4" name="Flowchart: Connector 3"/>
          <p:cNvSpPr/>
          <p:nvPr/>
        </p:nvSpPr>
        <p:spPr>
          <a:xfrm>
            <a:off x="789709" y="2209800"/>
            <a:ext cx="533400" cy="5334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/>
              <a:t>B</a:t>
            </a:r>
          </a:p>
        </p:txBody>
      </p:sp>
      <p:pic>
        <p:nvPicPr>
          <p:cNvPr id="5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3.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327" y="4469955"/>
            <a:ext cx="89916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/>
              <a:t>Tơ</a:t>
            </a:r>
            <a:r>
              <a:rPr lang="en-US" sz="2600" dirty="0"/>
              <a:t> </a:t>
            </a:r>
            <a:r>
              <a:rPr lang="en-US" sz="2600" dirty="0" err="1"/>
              <a:t>tằm</a:t>
            </a:r>
            <a:r>
              <a:rPr lang="en-US" sz="2600" dirty="0"/>
              <a:t> </a:t>
            </a:r>
            <a:r>
              <a:rPr lang="en-US" sz="2600" dirty="0" err="1"/>
              <a:t>là</a:t>
            </a:r>
            <a:r>
              <a:rPr lang="en-US" sz="2600" dirty="0"/>
              <a:t> </a:t>
            </a:r>
            <a:r>
              <a:rPr lang="en-US" sz="2600" dirty="0" err="1"/>
              <a:t>một</a:t>
            </a:r>
            <a:r>
              <a:rPr lang="en-US" sz="2600" dirty="0"/>
              <a:t> </a:t>
            </a:r>
            <a:r>
              <a:rPr lang="en-US" sz="2600" dirty="0" err="1"/>
              <a:t>loại</a:t>
            </a:r>
            <a:r>
              <a:rPr lang="en-US" sz="2600" dirty="0"/>
              <a:t> protein ⇒ </a:t>
            </a:r>
            <a:r>
              <a:rPr lang="en-US" sz="2600" dirty="0" err="1"/>
              <a:t>có</a:t>
            </a:r>
            <a:r>
              <a:rPr lang="en-US" sz="2600" dirty="0"/>
              <a:t> </a:t>
            </a:r>
            <a:r>
              <a:rPr lang="en-US" sz="2600" dirty="0" err="1"/>
              <a:t>nguồn</a:t>
            </a:r>
            <a:r>
              <a:rPr lang="en-US" sz="2600" dirty="0"/>
              <a:t> </a:t>
            </a:r>
            <a:r>
              <a:rPr lang="en-US" sz="2600" dirty="0" err="1"/>
              <a:t>gốc</a:t>
            </a:r>
            <a:r>
              <a:rPr lang="en-US" sz="2600" dirty="0"/>
              <a:t> </a:t>
            </a:r>
            <a:r>
              <a:rPr lang="en-US" sz="2600" dirty="0" err="1"/>
              <a:t>tự</a:t>
            </a:r>
            <a:r>
              <a:rPr lang="en-US" sz="2600" dirty="0"/>
              <a:t> </a:t>
            </a:r>
            <a:r>
              <a:rPr lang="en-US" sz="2600" dirty="0" err="1"/>
              <a:t>nhiên</a:t>
            </a:r>
            <a:r>
              <a:rPr lang="en-US" sz="2600" dirty="0"/>
              <a:t> </a:t>
            </a:r>
          </a:p>
          <a:p>
            <a:r>
              <a:rPr lang="en-US" sz="2600" dirty="0"/>
              <a:t>A, C </a:t>
            </a:r>
            <a:r>
              <a:rPr lang="en-US" sz="2600" dirty="0" err="1"/>
              <a:t>và</a:t>
            </a:r>
            <a:r>
              <a:rPr lang="en-US" sz="2600" dirty="0"/>
              <a:t> D </a:t>
            </a:r>
            <a:r>
              <a:rPr lang="en-US" sz="2600" dirty="0" err="1"/>
              <a:t>là</a:t>
            </a:r>
            <a:r>
              <a:rPr lang="en-US" sz="2600" dirty="0"/>
              <a:t> </a:t>
            </a:r>
            <a:r>
              <a:rPr lang="en-US" sz="2600" dirty="0" err="1"/>
              <a:t>tơ</a:t>
            </a:r>
            <a:r>
              <a:rPr lang="en-US" sz="2600" dirty="0"/>
              <a:t> </a:t>
            </a:r>
            <a:r>
              <a:rPr lang="en-US" sz="2600" dirty="0" err="1"/>
              <a:t>tổng</a:t>
            </a:r>
            <a:r>
              <a:rPr lang="en-US" sz="2600" dirty="0"/>
              <a:t> </a:t>
            </a:r>
            <a:r>
              <a:rPr lang="en-US" sz="2600" dirty="0" err="1"/>
              <a:t>hợp</a:t>
            </a:r>
            <a:r>
              <a:rPr lang="en-US" sz="2600" dirty="0"/>
              <a:t> ⇒ </a:t>
            </a:r>
            <a:r>
              <a:rPr lang="en-US" sz="2600" dirty="0" err="1"/>
              <a:t>không</a:t>
            </a:r>
            <a:r>
              <a:rPr lang="en-US" sz="2600" dirty="0"/>
              <a:t> </a:t>
            </a:r>
            <a:r>
              <a:rPr lang="en-US" sz="2600" dirty="0" err="1"/>
              <a:t>có</a:t>
            </a:r>
            <a:r>
              <a:rPr lang="en-US" sz="2600" dirty="0"/>
              <a:t> </a:t>
            </a:r>
            <a:r>
              <a:rPr lang="en-US" sz="2600" dirty="0" err="1"/>
              <a:t>nguồn</a:t>
            </a:r>
            <a:r>
              <a:rPr lang="en-US" sz="2600" dirty="0"/>
              <a:t> </a:t>
            </a:r>
            <a:r>
              <a:rPr lang="en-US" sz="2600" dirty="0" err="1"/>
              <a:t>gốc</a:t>
            </a:r>
            <a:r>
              <a:rPr lang="en-US" sz="2600" dirty="0"/>
              <a:t> </a:t>
            </a:r>
            <a:r>
              <a:rPr lang="en-US" sz="2600" dirty="0" err="1"/>
              <a:t>tự</a:t>
            </a:r>
            <a:r>
              <a:rPr lang="en-US" sz="2600" dirty="0"/>
              <a:t> </a:t>
            </a:r>
            <a:r>
              <a:rPr lang="en-US" sz="2600" dirty="0" err="1" smtClean="0"/>
              <a:t>nhiên</a:t>
            </a:r>
            <a:r>
              <a:rPr lang="en-US" sz="2600" dirty="0" smtClean="0"/>
              <a:t>.</a:t>
            </a:r>
            <a:r>
              <a:rPr lang="en-US" sz="2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9900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1149928"/>
            <a:ext cx="8610600" cy="3200399"/>
          </a:xfrm>
        </p:spPr>
        <p:txBody>
          <a:bodyPr/>
          <a:lstStyle/>
          <a:p>
            <a:pPr algn="l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3:</a:t>
            </a:r>
            <a:r>
              <a:rPr lang="en-US" sz="2800" dirty="0"/>
              <a:t>Polime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phản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trùng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?</a:t>
            </a:r>
          </a:p>
          <a:p>
            <a:pPr algn="l"/>
            <a:r>
              <a:rPr lang="en-US" sz="2800" b="1" dirty="0" smtClean="0"/>
              <a:t>      A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Poli</a:t>
            </a:r>
            <a:r>
              <a:rPr lang="en-US" sz="2800" dirty="0"/>
              <a:t> (vinyl </a:t>
            </a:r>
            <a:r>
              <a:rPr lang="en-US" sz="2800" dirty="0" err="1"/>
              <a:t>clorua</a:t>
            </a:r>
            <a:r>
              <a:rPr lang="en-US" sz="2800" dirty="0"/>
              <a:t>).</a:t>
            </a:r>
          </a:p>
          <a:p>
            <a:pPr algn="l"/>
            <a:r>
              <a:rPr lang="en-US" sz="2800" b="1" dirty="0" smtClean="0"/>
              <a:t>      B</a:t>
            </a:r>
            <a:r>
              <a:rPr lang="en-US" sz="2800" b="1" dirty="0"/>
              <a:t>.</a:t>
            </a:r>
            <a:r>
              <a:rPr lang="en-US" sz="2800" dirty="0"/>
              <a:t> Nilon-6,6.</a:t>
            </a:r>
          </a:p>
          <a:p>
            <a:pPr algn="l"/>
            <a:r>
              <a:rPr lang="en-US" sz="2800" b="1" dirty="0" smtClean="0"/>
              <a:t>      C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Poli</a:t>
            </a:r>
            <a:r>
              <a:rPr lang="en-US" sz="2800" dirty="0"/>
              <a:t> (</a:t>
            </a:r>
            <a:r>
              <a:rPr lang="en-US" sz="2800" dirty="0" err="1"/>
              <a:t>etylen</a:t>
            </a:r>
            <a:r>
              <a:rPr lang="en-US" sz="2800" dirty="0"/>
              <a:t> </a:t>
            </a:r>
            <a:r>
              <a:rPr lang="en-US" sz="2800" dirty="0" err="1"/>
              <a:t>terephtalat</a:t>
            </a:r>
            <a:r>
              <a:rPr lang="en-US" sz="2800" dirty="0"/>
              <a:t>).</a:t>
            </a:r>
          </a:p>
          <a:p>
            <a:pPr algn="l"/>
            <a:r>
              <a:rPr lang="en-US" sz="2800" b="1" dirty="0" smtClean="0"/>
              <a:t>      D</a:t>
            </a:r>
            <a:r>
              <a:rPr lang="en-US" sz="2800" b="1" dirty="0"/>
              <a:t>.</a:t>
            </a:r>
            <a:r>
              <a:rPr lang="en-US" sz="2800" dirty="0"/>
              <a:t> </a:t>
            </a:r>
            <a:r>
              <a:rPr lang="en-US" sz="2800" dirty="0" err="1"/>
              <a:t>Polisaccarit</a:t>
            </a:r>
            <a:r>
              <a:rPr lang="en-US" sz="2800" dirty="0"/>
              <a:t>.</a:t>
            </a:r>
          </a:p>
          <a:p>
            <a:pPr algn="l"/>
            <a:endParaRPr lang="en-US" sz="2800" dirty="0"/>
          </a:p>
        </p:txBody>
      </p:sp>
      <p:sp>
        <p:nvSpPr>
          <p:cNvPr id="4" name="Flowchart: Connector 3"/>
          <p:cNvSpPr/>
          <p:nvPr/>
        </p:nvSpPr>
        <p:spPr>
          <a:xfrm>
            <a:off x="914400" y="2133600"/>
            <a:ext cx="533400" cy="5334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/>
              <a:t>A</a:t>
            </a:r>
          </a:p>
        </p:txBody>
      </p:sp>
      <p:pic>
        <p:nvPicPr>
          <p:cNvPr id="5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4343400"/>
            <a:ext cx="89916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smtClean="0"/>
              <a:t>   </a:t>
            </a:r>
            <a:r>
              <a:rPr lang="en-US" sz="2600" dirty="0" err="1" smtClean="0"/>
              <a:t>Poli</a:t>
            </a:r>
            <a:r>
              <a:rPr lang="en-US" sz="2600" dirty="0" smtClean="0"/>
              <a:t>(vinyl </a:t>
            </a:r>
            <a:r>
              <a:rPr lang="en-US" sz="2600" dirty="0" err="1"/>
              <a:t>clorua</a:t>
            </a:r>
            <a:r>
              <a:rPr lang="en-US" sz="2600" dirty="0"/>
              <a:t>) </a:t>
            </a:r>
            <a:r>
              <a:rPr lang="en-US" sz="2600" dirty="0" err="1"/>
              <a:t>được</a:t>
            </a:r>
            <a:r>
              <a:rPr lang="en-US" sz="2600" dirty="0"/>
              <a:t> </a:t>
            </a:r>
            <a:r>
              <a:rPr lang="en-US" sz="2600" dirty="0" err="1"/>
              <a:t>điều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 </a:t>
            </a:r>
            <a:r>
              <a:rPr lang="en-US" sz="2600" dirty="0" err="1"/>
              <a:t>bằng</a:t>
            </a:r>
            <a:r>
              <a:rPr lang="en-US" sz="2600" dirty="0"/>
              <a:t> </a:t>
            </a:r>
            <a:r>
              <a:rPr lang="en-US" sz="2600" dirty="0" err="1"/>
              <a:t>phản</a:t>
            </a:r>
            <a:r>
              <a:rPr lang="en-US" sz="2600" dirty="0"/>
              <a:t> </a:t>
            </a:r>
            <a:r>
              <a:rPr lang="en-US" sz="2600" dirty="0" err="1"/>
              <a:t>ứng</a:t>
            </a:r>
            <a:r>
              <a:rPr lang="en-US" sz="2600" dirty="0"/>
              <a:t> </a:t>
            </a:r>
            <a:r>
              <a:rPr lang="en-US" sz="2600" dirty="0" err="1"/>
              <a:t>trùng</a:t>
            </a:r>
            <a:r>
              <a:rPr lang="en-US" sz="2600" dirty="0"/>
              <a:t> </a:t>
            </a:r>
            <a:r>
              <a:rPr lang="en-US" sz="2600" dirty="0" err="1"/>
              <a:t>hợp</a:t>
            </a:r>
            <a:r>
              <a:rPr lang="en-US" sz="2600" dirty="0"/>
              <a:t>.</a:t>
            </a:r>
          </a:p>
          <a:p>
            <a:r>
              <a:rPr lang="en-US" sz="2600" dirty="0" smtClean="0"/>
              <a:t>   </a:t>
            </a:r>
            <a:r>
              <a:rPr lang="en-US" sz="2600" dirty="0" err="1" smtClean="0"/>
              <a:t>Tơ</a:t>
            </a:r>
            <a:r>
              <a:rPr lang="en-US" sz="2600" dirty="0" smtClean="0"/>
              <a:t> </a:t>
            </a:r>
            <a:r>
              <a:rPr lang="en-US" sz="2600" dirty="0"/>
              <a:t>nilon-6,6, </a:t>
            </a:r>
            <a:r>
              <a:rPr lang="en-US" sz="2600" dirty="0" err="1"/>
              <a:t>poli</a:t>
            </a:r>
            <a:r>
              <a:rPr lang="en-US" sz="2600" dirty="0"/>
              <a:t>(</a:t>
            </a:r>
            <a:r>
              <a:rPr lang="en-US" sz="2600" dirty="0" err="1"/>
              <a:t>etylen</a:t>
            </a:r>
            <a:r>
              <a:rPr lang="en-US" sz="2600" dirty="0"/>
              <a:t> </a:t>
            </a:r>
            <a:r>
              <a:rPr lang="en-US" sz="2600" dirty="0" err="1"/>
              <a:t>terephtalat</a:t>
            </a:r>
            <a:r>
              <a:rPr lang="en-US" sz="2600" dirty="0"/>
              <a:t>) </a:t>
            </a:r>
            <a:r>
              <a:rPr lang="en-US" sz="2600" dirty="0" err="1"/>
              <a:t>được</a:t>
            </a:r>
            <a:r>
              <a:rPr lang="en-US" sz="2600" dirty="0"/>
              <a:t> </a:t>
            </a:r>
            <a:r>
              <a:rPr lang="en-US" sz="2600" dirty="0" err="1"/>
              <a:t>điều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 </a:t>
            </a:r>
            <a:r>
              <a:rPr lang="en-US" sz="2600" dirty="0" err="1"/>
              <a:t>bằng</a:t>
            </a:r>
            <a:r>
              <a:rPr lang="en-US" sz="2600" dirty="0"/>
              <a:t> </a:t>
            </a:r>
            <a:r>
              <a:rPr lang="en-US" sz="2600" dirty="0" err="1"/>
              <a:t>phản</a:t>
            </a:r>
            <a:r>
              <a:rPr lang="en-US" sz="2600" dirty="0"/>
              <a:t> </a:t>
            </a:r>
            <a:r>
              <a:rPr lang="en-US" sz="2600" dirty="0" err="1"/>
              <a:t>ứng</a:t>
            </a:r>
            <a:r>
              <a:rPr lang="en-US" sz="2600" dirty="0"/>
              <a:t> </a:t>
            </a:r>
            <a:r>
              <a:rPr lang="en-US" sz="2600" dirty="0" err="1"/>
              <a:t>trùng</a:t>
            </a:r>
            <a:r>
              <a:rPr lang="en-US" sz="2600" dirty="0"/>
              <a:t> </a:t>
            </a:r>
            <a:r>
              <a:rPr lang="en-US" sz="2600" dirty="0" err="1"/>
              <a:t>ngưng</a:t>
            </a:r>
            <a:r>
              <a:rPr lang="en-US" sz="2600" dirty="0"/>
              <a:t>.</a:t>
            </a:r>
          </a:p>
          <a:p>
            <a:r>
              <a:rPr lang="en-US" sz="2600" dirty="0" smtClean="0"/>
              <a:t>    </a:t>
            </a:r>
            <a:r>
              <a:rPr lang="en-US" sz="2600" dirty="0" err="1" smtClean="0"/>
              <a:t>Polisaccarit</a:t>
            </a:r>
            <a:r>
              <a:rPr lang="en-US" sz="2600" dirty="0" smtClean="0"/>
              <a:t> </a:t>
            </a:r>
            <a:r>
              <a:rPr lang="en-US" sz="2600" dirty="0" err="1"/>
              <a:t>như</a:t>
            </a:r>
            <a:r>
              <a:rPr lang="en-US" sz="2600" dirty="0"/>
              <a:t> </a:t>
            </a:r>
            <a:r>
              <a:rPr lang="en-US" sz="2600" dirty="0" err="1"/>
              <a:t>xenlulozo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tinh</a:t>
            </a:r>
            <a:r>
              <a:rPr lang="en-US" sz="2600" dirty="0"/>
              <a:t> </a:t>
            </a:r>
            <a:r>
              <a:rPr lang="en-US" sz="2600" dirty="0" err="1"/>
              <a:t>bột</a:t>
            </a:r>
            <a:r>
              <a:rPr lang="en-US" sz="2600" dirty="0"/>
              <a:t> </a:t>
            </a:r>
            <a:r>
              <a:rPr lang="en-US" sz="2600" dirty="0" err="1"/>
              <a:t>là</a:t>
            </a:r>
            <a:r>
              <a:rPr lang="en-US" sz="2600" dirty="0"/>
              <a:t> </a:t>
            </a:r>
            <a:r>
              <a:rPr lang="en-US" sz="2600" dirty="0" err="1"/>
              <a:t>polime</a:t>
            </a:r>
            <a:r>
              <a:rPr lang="en-US" sz="2600" dirty="0"/>
              <a:t> </a:t>
            </a:r>
            <a:endParaRPr lang="en-US" sz="2600" dirty="0" smtClean="0"/>
          </a:p>
          <a:p>
            <a:r>
              <a:rPr lang="en-US" sz="2600" dirty="0" err="1" smtClean="0"/>
              <a:t>thiên</a:t>
            </a:r>
            <a:r>
              <a:rPr lang="en-US" sz="2600" dirty="0" smtClean="0"/>
              <a:t> </a:t>
            </a:r>
            <a:r>
              <a:rPr lang="en-US" sz="2600" dirty="0" err="1" smtClean="0"/>
              <a:t>nhiên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6126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60614" y="910923"/>
            <a:ext cx="8991600" cy="2594277"/>
            <a:chOff x="76200" y="4297968"/>
            <a:chExt cx="8991600" cy="2031395"/>
          </a:xfrm>
        </p:grpSpPr>
        <p:grpSp>
          <p:nvGrpSpPr>
            <p:cNvPr id="22" name="Group 21"/>
            <p:cNvGrpSpPr/>
            <p:nvPr/>
          </p:nvGrpSpPr>
          <p:grpSpPr>
            <a:xfrm>
              <a:off x="76200" y="4297968"/>
              <a:ext cx="8991600" cy="2031395"/>
              <a:chOff x="76200" y="4297968"/>
              <a:chExt cx="8991600" cy="2031395"/>
            </a:xfrm>
          </p:grpSpPr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76200" y="4297968"/>
                <a:ext cx="8686800" cy="8925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8" dist="17961" dir="135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 anchor="ctr">
                <a:spAutoFit/>
              </a:bodyPr>
              <a:lstStyle/>
              <a:p>
                <a:pPr algn="just" eaLnBrk="0" hangingPunct="0">
                  <a:defRPr/>
                </a:pPr>
                <a:r>
                  <a:rPr lang="nb-NO" sz="2600" b="1" u="sng" dirty="0" smtClean="0">
                    <a:solidFill>
                      <a:srgbClr val="FF0000"/>
                    </a:solidFill>
                    <a:latin typeface="+mj-lt"/>
                    <a:ea typeface="SimSun" pitchFamily="2" charset="-122"/>
                    <a:cs typeface="Times New Roman" pitchFamily="18" charset="0"/>
                  </a:rPr>
                  <a:t>Dạng BT</a:t>
                </a:r>
                <a:r>
                  <a:rPr lang="nb-NO" sz="2600" b="1" dirty="0" smtClean="0">
                    <a:solidFill>
                      <a:srgbClr val="FF0000"/>
                    </a:solidFill>
                    <a:latin typeface="+mj-lt"/>
                    <a:ea typeface="SimSun" pitchFamily="2" charset="-122"/>
                    <a:cs typeface="Times New Roman" pitchFamily="18" charset="0"/>
                  </a:rPr>
                  <a:t>: </a:t>
                </a:r>
                <a:r>
                  <a:rPr lang="nb-NO" sz="2600" b="1" dirty="0">
                    <a:solidFill>
                      <a:srgbClr val="FF0000"/>
                    </a:solidFill>
                    <a:latin typeface="+mj-lt"/>
                    <a:ea typeface="SimSun" pitchFamily="2" charset="-122"/>
                    <a:cs typeface="Times New Roman" pitchFamily="18" charset="0"/>
                  </a:rPr>
                  <a:t>Tính số mắt xích phản ứng trong phản </a:t>
                </a:r>
              </a:p>
              <a:p>
                <a:pPr algn="just" eaLnBrk="0" hangingPunct="0">
                  <a:defRPr/>
                </a:pPr>
                <a:r>
                  <a:rPr lang="nb-NO" sz="2600" b="1" dirty="0">
                    <a:solidFill>
                      <a:srgbClr val="FF0000"/>
                    </a:solidFill>
                    <a:latin typeface="+mj-lt"/>
                    <a:ea typeface="SimSun" pitchFamily="2" charset="-122"/>
                    <a:cs typeface="Times New Roman" pitchFamily="18" charset="0"/>
                  </a:rPr>
                  <a:t>               ứng Clo hóa nhựa PVC</a:t>
                </a:r>
                <a:endParaRPr lang="nb-NO" sz="2600" dirty="0">
                  <a:solidFill>
                    <a:srgbClr val="FF0000"/>
                  </a:solidFill>
                  <a:latin typeface="+mj-lt"/>
                </a:endParaRPr>
              </a:p>
            </p:txBody>
          </p:sp>
          <p:sp>
            <p:nvSpPr>
              <p:cNvPr id="24" name="Text Box 5"/>
              <p:cNvSpPr txBox="1">
                <a:spLocks noChangeArrowheads="1"/>
              </p:cNvSpPr>
              <p:nvPr/>
            </p:nvSpPr>
            <p:spPr bwMode="auto">
              <a:xfrm>
                <a:off x="381000" y="5181600"/>
                <a:ext cx="8001000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Phản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ứng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của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PVC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với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Clo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là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phản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ứng</a:t>
                </a:r>
                <a:r>
                  <a:rPr lang="en-US" sz="2800" b="1" dirty="0">
                    <a:solidFill>
                      <a:srgbClr val="0000FF"/>
                    </a:solidFill>
                    <a:latin typeface="Times New Roman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00FF"/>
                    </a:solidFill>
                    <a:latin typeface="Times New Roman" pitchFamily="18" charset="0"/>
                  </a:rPr>
                  <a:t>thế</a:t>
                </a:r>
                <a:endParaRPr lang="en-US" sz="2800" b="1" dirty="0">
                  <a:solidFill>
                    <a:srgbClr val="0000FF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5" name="Text Box 6"/>
              <p:cNvSpPr txBox="1">
                <a:spLocks noChangeArrowheads="1"/>
              </p:cNvSpPr>
              <p:nvPr/>
            </p:nvSpPr>
            <p:spPr bwMode="auto">
              <a:xfrm>
                <a:off x="4648200" y="5748338"/>
                <a:ext cx="23495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>
                    <a:latin typeface="Times New Roman" pitchFamily="18" charset="0"/>
                  </a:rPr>
                  <a:t>(CH</a:t>
                </a:r>
                <a:r>
                  <a:rPr lang="en-US" sz="2800" b="1" baseline="-25000" dirty="0">
                    <a:latin typeface="Times New Roman" pitchFamily="18" charset="0"/>
                  </a:rPr>
                  <a:t>2</a:t>
                </a:r>
                <a:r>
                  <a:rPr lang="en-US" sz="2800" b="1" dirty="0">
                    <a:latin typeface="Times New Roman" pitchFamily="18" charset="0"/>
                  </a:rPr>
                  <a:t>- </a:t>
                </a:r>
                <a:r>
                  <a:rPr lang="en-US" sz="2800" b="1" dirty="0" err="1">
                    <a:latin typeface="Times New Roman" pitchFamily="18" charset="0"/>
                  </a:rPr>
                  <a:t>CHCl</a:t>
                </a:r>
                <a:r>
                  <a:rPr lang="en-US" sz="2800" b="1" dirty="0">
                    <a:latin typeface="Times New Roman" pitchFamily="18" charset="0"/>
                  </a:rPr>
                  <a:t>)</a:t>
                </a:r>
                <a:r>
                  <a:rPr lang="en-US" sz="2800" b="1" baseline="-25000" dirty="0">
                    <a:solidFill>
                      <a:srgbClr val="FF0000"/>
                    </a:solidFill>
                    <a:latin typeface="Times New Roman" pitchFamily="18" charset="0"/>
                  </a:rPr>
                  <a:t>n</a:t>
                </a:r>
                <a:endParaRPr lang="en-US" sz="2800" b="1" dirty="0">
                  <a:solidFill>
                    <a:srgbClr val="FF3399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" name="Text Box 21"/>
              <p:cNvSpPr txBox="1">
                <a:spLocks noChangeArrowheads="1"/>
              </p:cNvSpPr>
              <p:nvPr/>
            </p:nvSpPr>
            <p:spPr bwMode="auto">
              <a:xfrm>
                <a:off x="533400" y="5762625"/>
                <a:ext cx="24384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>
                    <a:latin typeface="Times New Roman" pitchFamily="18" charset="0"/>
                    <a:cs typeface="Times New Roman" pitchFamily="18" charset="0"/>
                  </a:rPr>
                  <a:t>(CH</a:t>
                </a:r>
                <a:r>
                  <a:rPr lang="en-US" sz="2800" b="1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800" b="1" dirty="0">
                    <a:latin typeface="Times New Roman" pitchFamily="18" charset="0"/>
                    <a:cs typeface="Times New Roman" pitchFamily="18" charset="0"/>
                  </a:rPr>
                  <a:t>-CHCl)</a:t>
                </a:r>
                <a:r>
                  <a:rPr lang="en-US" sz="2800" b="1" baseline="-25000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n</a:t>
                </a:r>
                <a:endPara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7" name="Text Box 24"/>
              <p:cNvSpPr txBox="1">
                <a:spLocks noChangeArrowheads="1"/>
              </p:cNvSpPr>
              <p:nvPr/>
            </p:nvSpPr>
            <p:spPr bwMode="auto">
              <a:xfrm>
                <a:off x="2895600" y="5805488"/>
                <a:ext cx="14478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/>
                  <a:t>+ Cl</a:t>
                </a:r>
                <a:r>
                  <a:rPr lang="en-US" sz="2800" b="1" baseline="-25000" dirty="0"/>
                  <a:t>2</a:t>
                </a:r>
                <a:endParaRPr lang="en-US" sz="2800" b="1" dirty="0"/>
              </a:p>
            </p:txBody>
          </p:sp>
          <p:sp>
            <p:nvSpPr>
              <p:cNvPr id="28" name="Text Box 26"/>
              <p:cNvSpPr txBox="1">
                <a:spLocks noChangeArrowheads="1"/>
              </p:cNvSpPr>
              <p:nvPr/>
            </p:nvSpPr>
            <p:spPr bwMode="auto">
              <a:xfrm>
                <a:off x="7848600" y="5762625"/>
                <a:ext cx="12192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>
                    <a:latin typeface="Times New Roman" pitchFamily="18" charset="0"/>
                    <a:cs typeface="Times New Roman" pitchFamily="18" charset="0"/>
                  </a:rPr>
                  <a:t>+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800" b="1" dirty="0" err="1">
                    <a:latin typeface="Times New Roman" pitchFamily="18" charset="0"/>
                    <a:cs typeface="Times New Roman" pitchFamily="18" charset="0"/>
                  </a:rPr>
                  <a:t>Cl</a:t>
                </a:r>
                <a:endParaRPr lang="en-US" sz="28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" name="Text Box 19"/>
              <p:cNvSpPr txBox="1">
                <a:spLocks noChangeArrowheads="1"/>
              </p:cNvSpPr>
              <p:nvPr/>
            </p:nvSpPr>
            <p:spPr bwMode="auto">
              <a:xfrm>
                <a:off x="7162800" y="5786438"/>
                <a:ext cx="8382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32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(-H)</a:t>
                </a:r>
              </a:p>
            </p:txBody>
          </p:sp>
          <p:sp>
            <p:nvSpPr>
              <p:cNvPr id="30" name="Line 27"/>
              <p:cNvSpPr>
                <a:spLocks noChangeShapeType="1"/>
              </p:cNvSpPr>
              <p:nvPr/>
            </p:nvSpPr>
            <p:spPr bwMode="auto">
              <a:xfrm>
                <a:off x="4800600" y="6248400"/>
                <a:ext cx="3124200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25"/>
              <p:cNvSpPr>
                <a:spLocks noChangeShapeType="1"/>
              </p:cNvSpPr>
              <p:nvPr/>
            </p:nvSpPr>
            <p:spPr bwMode="auto">
              <a:xfrm>
                <a:off x="3886200" y="6096000"/>
                <a:ext cx="7620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2" name="Text Box 18"/>
            <p:cNvSpPr txBox="1">
              <a:spLocks noChangeArrowheads="1"/>
            </p:cNvSpPr>
            <p:nvPr/>
          </p:nvSpPr>
          <p:spPr bwMode="auto">
            <a:xfrm>
              <a:off x="6781800" y="5800725"/>
              <a:ext cx="685800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3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3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3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3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800" b="1" dirty="0" err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Cl</a:t>
              </a:r>
              <a:endPara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33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4072" y="3886200"/>
            <a:ext cx="8039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mắt</a:t>
            </a:r>
            <a:r>
              <a:rPr lang="en-US" sz="2800" dirty="0"/>
              <a:t> </a:t>
            </a:r>
            <a:r>
              <a:rPr lang="en-US" sz="2800" dirty="0" err="1"/>
              <a:t>xích</a:t>
            </a:r>
            <a:r>
              <a:rPr lang="en-US" sz="2800" dirty="0"/>
              <a:t> =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</a:t>
            </a:r>
            <a:r>
              <a:rPr lang="en-US" sz="2800" dirty="0" err="1"/>
              <a:t>monome</a:t>
            </a:r>
            <a:r>
              <a:rPr lang="en-US" sz="2800" dirty="0"/>
              <a:t> </a:t>
            </a:r>
            <a:endParaRPr lang="en-US" sz="2800" dirty="0" smtClean="0"/>
          </a:p>
          <a:p>
            <a:r>
              <a:rPr lang="en-US" sz="2800" dirty="0"/>
              <a:t> </a:t>
            </a:r>
            <a:r>
              <a:rPr lang="en-US" sz="2800" dirty="0" smtClean="0"/>
              <a:t>                   =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polime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(n)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0" y="-1"/>
            <a:ext cx="9189027" cy="1292226"/>
            <a:chOff x="0" y="-1"/>
            <a:chExt cx="9189027" cy="1292226"/>
          </a:xfrm>
        </p:grpSpPr>
        <p:pic>
          <p:nvPicPr>
            <p:cNvPr id="40" name="Picture 3" descr="Picture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" descr="Graphic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5" descr="Picture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93627" y="-1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6560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8991600" cy="1600200"/>
          </a:xfrm>
        </p:spPr>
        <p:txBody>
          <a:bodyPr/>
          <a:lstStyle/>
          <a:p>
            <a:pPr lvl="0" algn="l"/>
            <a:r>
              <a:rPr lang="en-US" sz="2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4/ </a:t>
            </a: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TL4: </a:t>
            </a:r>
            <a:r>
              <a:rPr lang="pt-BR" sz="2600" dirty="0" smtClean="0"/>
              <a:t>Khi clo hóa PVC, tính trung bình cứ k mắt xích trong mạch PVC phản ứng với một phân tử clo. Sau khi clo hóa, thu được một polime chứa 63,96% clo về khối lượng. Giá trị của k là bao nhiêu? </a:t>
            </a:r>
            <a:endParaRPr lang="en-US" sz="2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7091" y="3317551"/>
            <a:ext cx="8534400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Mắt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xích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PVC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là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mắt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xích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trong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mạch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PVC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có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thức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là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+ 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→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3k-1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k+1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+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HCl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Cambria Math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%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                                    . 100% = 63,96%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600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hangingPunct="0"/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        =                   </a:t>
            </a:r>
            <a:r>
              <a:rPr kumimoji="0" lang="en-US" sz="2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. 100% = 63,96%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k = 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7" name="Picture 3" descr="Description: Dạng bài tập tính hệ số polime hóa (Tính số mắt xích) | Bài tập Hóa học lớp 12 chọn lọc có đáp á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5595151"/>
            <a:ext cx="1447800" cy="66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78179" y="2667000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9" name="Picture 8" descr="Dạng bài tập tính hệ số polime hóa (Tính số mắt xích) | Bài tập Hóa học lớp 12 chọn lọc có đáp án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779489"/>
            <a:ext cx="2968625" cy="7831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6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8991600" cy="1600200"/>
          </a:xfrm>
        </p:spPr>
        <p:txBody>
          <a:bodyPr/>
          <a:lstStyle/>
          <a:p>
            <a:pPr algn="l"/>
            <a:r>
              <a:rPr lang="en-US" sz="2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 4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800" dirty="0"/>
              <a:t>Khi </a:t>
            </a:r>
            <a:r>
              <a:rPr lang="en-US" sz="2800" dirty="0" err="1"/>
              <a:t>clo</a:t>
            </a:r>
            <a:r>
              <a:rPr lang="en-US" sz="2800" dirty="0"/>
              <a:t> </a:t>
            </a:r>
            <a:r>
              <a:rPr lang="en-US" sz="2800" dirty="0" err="1"/>
              <a:t>hoá</a:t>
            </a:r>
            <a:r>
              <a:rPr lang="en-US" sz="2800" dirty="0"/>
              <a:t> PVC ta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tơ</a:t>
            </a:r>
            <a:r>
              <a:rPr lang="en-US" sz="2800" dirty="0"/>
              <a:t> </a:t>
            </a:r>
            <a:r>
              <a:rPr lang="en-US" sz="2800" dirty="0" err="1"/>
              <a:t>clorin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chứa</a:t>
            </a:r>
            <a:r>
              <a:rPr lang="en-US" sz="2800" dirty="0"/>
              <a:t> 66,7% </a:t>
            </a:r>
            <a:r>
              <a:rPr lang="en-US" sz="2800" dirty="0" err="1"/>
              <a:t>clo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khối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 </a:t>
            </a:r>
            <a:r>
              <a:rPr lang="en-US" sz="2800" dirty="0" err="1"/>
              <a:t>Hỏi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</a:t>
            </a:r>
            <a:r>
              <a:rPr lang="en-US" sz="2800" dirty="0" err="1"/>
              <a:t>clo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nhiêu</a:t>
            </a:r>
            <a:r>
              <a:rPr lang="en-US" sz="2800" dirty="0"/>
              <a:t> </a:t>
            </a:r>
            <a:r>
              <a:rPr lang="en-US" sz="2800" dirty="0" err="1"/>
              <a:t>mắt</a:t>
            </a:r>
            <a:r>
              <a:rPr lang="en-US" sz="2800" dirty="0"/>
              <a:t> </a:t>
            </a:r>
            <a:r>
              <a:rPr lang="en-US" sz="2800" dirty="0" err="1"/>
              <a:t>xích</a:t>
            </a:r>
            <a:r>
              <a:rPr lang="en-US" sz="2800" dirty="0"/>
              <a:t> PVC</a:t>
            </a:r>
            <a:r>
              <a:rPr lang="en-US" sz="2800" dirty="0" smtClean="0"/>
              <a:t>?</a:t>
            </a:r>
            <a:endParaRPr lang="en-US" sz="2800" dirty="0"/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7091" y="3317551"/>
            <a:ext cx="8534400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Mắt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xích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PVC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là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mắt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xích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trong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mạch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PVC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có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thức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là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+ 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→ C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3k-1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k+1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+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HCl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Cambria Math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%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Cl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                 . 100% = 66,7%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600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eaLnBrk="0" hangingPunct="0"/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  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k = 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7" name="Picture 3" descr="Description: Dạng bài tập tính hệ số polime hóa (Tính số mắt xích) | Bài tập Hóa học lớp 12 chọn lọc có đáp á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182" y="4893188"/>
            <a:ext cx="1447800" cy="66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478179" y="2727291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5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Box 125"/>
          <p:cNvSpPr txBox="1">
            <a:spLocks noChangeArrowheads="1"/>
          </p:cNvSpPr>
          <p:nvPr/>
        </p:nvSpPr>
        <p:spPr bwMode="auto">
          <a:xfrm>
            <a:off x="17317" y="1600200"/>
            <a:ext cx="88392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600" b="1" dirty="0">
                <a:solidFill>
                  <a:srgbClr val="FF0000"/>
                </a:solidFill>
              </a:rPr>
              <a:t>* </a:t>
            </a:r>
            <a:r>
              <a:rPr lang="en-US" sz="2600" b="1" u="sng" dirty="0" err="1">
                <a:solidFill>
                  <a:srgbClr val="FF0000"/>
                </a:solidFill>
              </a:rPr>
              <a:t>Dạng</a:t>
            </a:r>
            <a:r>
              <a:rPr lang="en-US" sz="2600" b="1" u="sng" dirty="0">
                <a:solidFill>
                  <a:srgbClr val="FF0000"/>
                </a:solidFill>
              </a:rPr>
              <a:t> </a:t>
            </a:r>
            <a:r>
              <a:rPr lang="en-US" sz="2600" b="1" u="sng" dirty="0" smtClean="0">
                <a:solidFill>
                  <a:srgbClr val="FF0000"/>
                </a:solidFill>
              </a:rPr>
              <a:t>BT</a:t>
            </a:r>
            <a:r>
              <a:rPr lang="en-US" sz="2600" b="1" dirty="0" smtClean="0">
                <a:solidFill>
                  <a:srgbClr val="FF0000"/>
                </a:solidFill>
              </a:rPr>
              <a:t>: </a:t>
            </a:r>
            <a:r>
              <a:rPr lang="en-US" sz="2600" b="1" dirty="0" err="1">
                <a:solidFill>
                  <a:srgbClr val="FF0000"/>
                </a:solidFill>
              </a:rPr>
              <a:t>Tính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hệ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số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polime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hóa</a:t>
            </a:r>
            <a:r>
              <a:rPr lang="en-US" sz="2600" b="1" dirty="0">
                <a:solidFill>
                  <a:srgbClr val="FF0000"/>
                </a:solidFill>
              </a:rPr>
              <a:t> (</a:t>
            </a:r>
            <a:r>
              <a:rPr lang="en-US" sz="2600" b="1" dirty="0" err="1">
                <a:solidFill>
                  <a:srgbClr val="FF0000"/>
                </a:solidFill>
              </a:rPr>
              <a:t>số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mắt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xích</a:t>
            </a:r>
            <a:r>
              <a:rPr lang="en-US" sz="2600" b="1" dirty="0">
                <a:solidFill>
                  <a:srgbClr val="FF0000"/>
                </a:solidFill>
              </a:rPr>
              <a:t>)</a:t>
            </a:r>
            <a:endParaRPr lang="en-US" sz="2600" dirty="0">
              <a:solidFill>
                <a:srgbClr val="FF0000"/>
              </a:solidFill>
            </a:endParaRPr>
          </a:p>
        </p:txBody>
      </p:sp>
      <p:pic>
        <p:nvPicPr>
          <p:cNvPr id="26631" name="Picture 12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0"/>
            <a:ext cx="3429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2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54" y="2964873"/>
            <a:ext cx="175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729" name="Rectangle 129"/>
          <p:cNvSpPr>
            <a:spLocks noChangeArrowheads="1"/>
          </p:cNvSpPr>
          <p:nvPr/>
        </p:nvSpPr>
        <p:spPr bwMode="auto">
          <a:xfrm>
            <a:off x="0" y="942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5730" name="Rectangle 130"/>
          <p:cNvSpPr>
            <a:spLocks noChangeArrowheads="1"/>
          </p:cNvSpPr>
          <p:nvPr/>
        </p:nvSpPr>
        <p:spPr bwMode="auto">
          <a:xfrm>
            <a:off x="360217" y="3405633"/>
            <a:ext cx="8153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monome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buFontTx/>
              <a:buChar char="-"/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M 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2800" b="1" baseline="-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≠ M </a:t>
            </a:r>
            <a:r>
              <a:rPr lang="en-US" sz="2800" b="1" baseline="-30000" dirty="0" err="1">
                <a:latin typeface="Times New Roman" pitchFamily="18" charset="0"/>
                <a:cs typeface="Times New Roman" pitchFamily="18" charset="0"/>
              </a:rPr>
              <a:t>monome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5734" name="Rectangle 134"/>
          <p:cNvSpPr>
            <a:spLocks noChangeArrowheads="1"/>
          </p:cNvSpPr>
          <p:nvPr/>
        </p:nvSpPr>
        <p:spPr bwMode="auto">
          <a:xfrm>
            <a:off x="152400" y="94964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>
              <a:latin typeface="Arial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0" y="0"/>
            <a:ext cx="9109075" cy="1306513"/>
            <a:chOff x="0" y="0"/>
            <a:chExt cx="9109075" cy="1306513"/>
          </a:xfrm>
        </p:grpSpPr>
        <p:pic>
          <p:nvPicPr>
            <p:cNvPr id="35" name="Picture 3" descr="Picture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4" descr="Graphic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5" descr="Picture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3675" y="14288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AutoShape 15" descr="Solid diamond"/>
          <p:cNvSpPr>
            <a:spLocks noChangeArrowheads="1"/>
          </p:cNvSpPr>
          <p:nvPr/>
        </p:nvSpPr>
        <p:spPr bwMode="auto">
          <a:xfrm>
            <a:off x="2209800" y="49330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7" name="Picture 1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15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8991600" cy="1600200"/>
          </a:xfrm>
        </p:spPr>
        <p:txBody>
          <a:bodyPr/>
          <a:lstStyle/>
          <a:p>
            <a:pPr lvl="0" algn="l"/>
            <a:r>
              <a:rPr lang="en-US" sz="2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 5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err="1"/>
              <a:t>Một</a:t>
            </a:r>
            <a:r>
              <a:rPr lang="en-US" sz="2800" dirty="0"/>
              <a:t> </a:t>
            </a:r>
            <a:r>
              <a:rPr lang="en-US" sz="2800" dirty="0" err="1"/>
              <a:t>loại</a:t>
            </a:r>
            <a:r>
              <a:rPr lang="en-US" sz="2800" dirty="0"/>
              <a:t> </a:t>
            </a:r>
            <a:r>
              <a:rPr lang="en-US" sz="2800" dirty="0" err="1"/>
              <a:t>poli</a:t>
            </a:r>
            <a:r>
              <a:rPr lang="en-US" sz="2800" dirty="0"/>
              <a:t>(vinyl </a:t>
            </a:r>
            <a:r>
              <a:rPr lang="en-US" sz="2800" dirty="0" err="1"/>
              <a:t>clorua</a:t>
            </a:r>
            <a:r>
              <a:rPr lang="en-US" sz="2800" dirty="0"/>
              <a:t>) có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̉ </a:t>
            </a:r>
            <a:r>
              <a:rPr lang="en-US" sz="2800" dirty="0" err="1"/>
              <a:t>khối</a:t>
            </a:r>
            <a:r>
              <a:rPr lang="en-US" sz="2800" dirty="0"/>
              <a:t> là 187,5.10</a:t>
            </a:r>
            <a:r>
              <a:rPr lang="en-US" sz="2800" baseline="30000" dirty="0"/>
              <a:t>3</a:t>
            </a:r>
            <a:r>
              <a:rPr lang="en-US" sz="2800" dirty="0"/>
              <a:t> </a:t>
            </a:r>
            <a:r>
              <a:rPr lang="en-US" sz="2800" dirty="0" err="1"/>
              <a:t>đvC</a:t>
            </a:r>
            <a:r>
              <a:rPr lang="en-US" sz="2800" dirty="0"/>
              <a:t>. </a:t>
            </a:r>
            <a:r>
              <a:rPr lang="en-US" sz="2800" dirty="0" err="1"/>
              <a:t>Hê</a:t>
            </a:r>
            <a:r>
              <a:rPr lang="en-US" sz="2800" dirty="0"/>
              <a:t>̣ </a:t>
            </a:r>
            <a:r>
              <a:rPr lang="en-US" sz="2800" dirty="0" err="1"/>
              <a:t>sô</a:t>
            </a:r>
            <a:r>
              <a:rPr lang="en-US" sz="2800" dirty="0"/>
              <a:t>́ </a:t>
            </a:r>
            <a:r>
              <a:rPr lang="en-US" sz="2800" dirty="0" err="1"/>
              <a:t>trùng</a:t>
            </a:r>
            <a:r>
              <a:rPr lang="en-US" sz="2800" dirty="0"/>
              <a:t> </a:t>
            </a:r>
            <a:r>
              <a:rPr lang="en-US" sz="2800" dirty="0" err="1"/>
              <a:t>hợp</a:t>
            </a:r>
            <a:r>
              <a:rPr lang="en-US" sz="2800" dirty="0"/>
              <a:t> </a:t>
            </a:r>
            <a:r>
              <a:rPr lang="en-US" sz="2800" dirty="0" err="1"/>
              <a:t>của</a:t>
            </a:r>
            <a:r>
              <a:rPr lang="en-US" sz="2800" dirty="0"/>
              <a:t> </a:t>
            </a:r>
            <a:r>
              <a:rPr lang="en-US" sz="2800" dirty="0" err="1"/>
              <a:t>polime</a:t>
            </a:r>
            <a:r>
              <a:rPr lang="en-US" sz="2800" dirty="0"/>
              <a:t> </a:t>
            </a:r>
            <a:r>
              <a:rPr lang="en-US" sz="2800" dirty="0" err="1"/>
              <a:t>này</a:t>
            </a:r>
            <a:r>
              <a:rPr lang="en-US" sz="2800" dirty="0"/>
              <a:t> </a:t>
            </a:r>
            <a:r>
              <a:rPr lang="en-US" sz="2800" dirty="0" err="1" smtClean="0"/>
              <a:t>bằng</a:t>
            </a:r>
            <a:r>
              <a:rPr lang="en-US" sz="2800" dirty="0" smtClean="0"/>
              <a:t> </a:t>
            </a:r>
            <a:r>
              <a:rPr lang="pt-BR" sz="2600" dirty="0" smtClean="0"/>
              <a:t>bao nhiêu? </a:t>
            </a:r>
            <a:endParaRPr lang="en-US" sz="2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8179" y="2727291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  <p:pic>
        <p:nvPicPr>
          <p:cNvPr id="10" name="Picture 9" descr="Hóa học lớp 12 | Lý thuyết và Bài tập Hóa học 12 có đáp á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250511"/>
            <a:ext cx="4267200" cy="18849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603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60" y="982157"/>
            <a:ext cx="8991600" cy="965199"/>
          </a:xfrm>
        </p:spPr>
        <p:txBody>
          <a:bodyPr/>
          <a:lstStyle/>
          <a:p>
            <a:pPr algn="l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6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dirty="0"/>
              <a:t>Tính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(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xích</a:t>
            </a:r>
            <a:r>
              <a:rPr lang="en-US" sz="2400" dirty="0"/>
              <a:t>)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tơ</a:t>
            </a:r>
            <a:r>
              <a:rPr lang="en-US" sz="2400" dirty="0"/>
              <a:t> nilon-6,6 (</a:t>
            </a:r>
            <a:r>
              <a:rPr lang="en-US" sz="2400" dirty="0" err="1"/>
              <a:t>biết</a:t>
            </a:r>
            <a:r>
              <a:rPr lang="en-US" sz="2400" dirty="0"/>
              <a:t> M = 2500 g/</a:t>
            </a:r>
            <a:r>
              <a:rPr lang="en-US" sz="2400" dirty="0" err="1"/>
              <a:t>mol</a:t>
            </a:r>
            <a:r>
              <a:rPr lang="en-US" sz="2400" dirty="0"/>
              <a:t>)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tơ</a:t>
            </a:r>
            <a:r>
              <a:rPr lang="en-US" sz="2400" dirty="0"/>
              <a:t> </a:t>
            </a:r>
            <a:r>
              <a:rPr lang="en-US" sz="2400" dirty="0" err="1"/>
              <a:t>capron</a:t>
            </a:r>
            <a:r>
              <a:rPr lang="en-US" sz="2400" dirty="0"/>
              <a:t> (</a:t>
            </a:r>
            <a:r>
              <a:rPr lang="en-US" sz="2400" dirty="0" err="1"/>
              <a:t>biết</a:t>
            </a:r>
            <a:r>
              <a:rPr lang="en-US" sz="2400" dirty="0"/>
              <a:t> M = 15000 g/</a:t>
            </a:r>
            <a:r>
              <a:rPr lang="en-US" sz="2400" dirty="0" err="1"/>
              <a:t>mol</a:t>
            </a:r>
            <a:r>
              <a:rPr lang="en-US" sz="2400" dirty="0" smtClean="0"/>
              <a:t>).</a:t>
            </a:r>
            <a:endParaRPr lang="en-US" sz="2400" dirty="0" smtClean="0">
              <a:solidFill>
                <a:schemeClr val="tx1"/>
              </a:solidFill>
            </a:endParaRPr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5" descr="Solid diamond"/>
          <p:cNvSpPr>
            <a:spLocks noChangeArrowheads="1"/>
          </p:cNvSpPr>
          <p:nvPr/>
        </p:nvSpPr>
        <p:spPr bwMode="auto">
          <a:xfrm>
            <a:off x="2251364" y="101602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460" y="1707681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9460" y="4306246"/>
            <a:ext cx="20481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+)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Tơ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capron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1" name="Picture 33" descr="Description: Hóa học lớp 12 | Lý thuyết và Bài tập Hóa học 12 có đáp á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364" y="4486079"/>
            <a:ext cx="6086475" cy="110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414745" y="1375976"/>
            <a:ext cx="3145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   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089" y="5589813"/>
            <a:ext cx="65531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mắt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xích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tơ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capron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M = 113 (g/</a:t>
            </a:r>
            <a:r>
              <a:rPr lang="en-US" sz="24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mol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).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6473" y="62230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   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smtClean="0"/>
              <a:t>n = 15000/113 </a:t>
            </a:r>
            <a:r>
              <a:rPr lang="en-US" sz="2400" dirty="0"/>
              <a:t>= 133</a:t>
            </a: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2230901"/>
            <a:ext cx="24425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+)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Tơ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nilon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– 6,6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31" descr="Description: Hóa học lớp 12 | Lý thuyết và Bài tập Hóa học 12 có đáp á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73" y="2895600"/>
            <a:ext cx="8180683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2505863" y="2239272"/>
            <a:ext cx="63834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    1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mắt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xích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nilon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-6,6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M = 226 (gam/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mol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6962" y="3891115"/>
            <a:ext cx="6172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Cambria Math" pitchFamily="18" charset="0"/>
              </a:rPr>
              <a:t>⇒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/>
              <a:t>n = </a:t>
            </a:r>
            <a:r>
              <a:rPr lang="en-US" sz="2400" dirty="0" smtClean="0"/>
              <a:t> 2500/226 </a:t>
            </a:r>
            <a:r>
              <a:rPr lang="en-US" sz="2400" dirty="0"/>
              <a:t>= 11</a:t>
            </a:r>
          </a:p>
        </p:txBody>
      </p:sp>
    </p:spTree>
    <p:extLst>
      <p:ext uri="{BB962C8B-B14F-4D97-AF65-F5344CB8AC3E}">
        <p14:creationId xmlns:p14="http://schemas.microsoft.com/office/powerpoint/2010/main" val="202033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9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Box 125"/>
          <p:cNvSpPr txBox="1">
            <a:spLocks noChangeArrowheads="1"/>
          </p:cNvSpPr>
          <p:nvPr/>
        </p:nvSpPr>
        <p:spPr bwMode="auto">
          <a:xfrm>
            <a:off x="17317" y="1600200"/>
            <a:ext cx="8839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600" b="1" dirty="0">
                <a:solidFill>
                  <a:srgbClr val="FF0000"/>
                </a:solidFill>
              </a:rPr>
              <a:t>* </a:t>
            </a:r>
            <a:r>
              <a:rPr lang="en-US" sz="2600" b="1" u="sng" dirty="0" err="1">
                <a:solidFill>
                  <a:srgbClr val="FF0000"/>
                </a:solidFill>
              </a:rPr>
              <a:t>Dạng</a:t>
            </a:r>
            <a:r>
              <a:rPr lang="en-US" sz="2600" b="1" u="sng" dirty="0">
                <a:solidFill>
                  <a:srgbClr val="FF0000"/>
                </a:solidFill>
              </a:rPr>
              <a:t> </a:t>
            </a:r>
            <a:r>
              <a:rPr lang="en-US" sz="2600" b="1" u="sng" dirty="0" smtClean="0">
                <a:solidFill>
                  <a:srgbClr val="FF0000"/>
                </a:solidFill>
              </a:rPr>
              <a:t>BT</a:t>
            </a:r>
            <a:r>
              <a:rPr lang="en-US" sz="2600" b="1" dirty="0" smtClean="0">
                <a:solidFill>
                  <a:srgbClr val="FF0000"/>
                </a:solidFill>
              </a:rPr>
              <a:t>: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suất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polime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hóa</a:t>
            </a:r>
            <a:endParaRPr lang="en-US" sz="2600" b="1" dirty="0">
              <a:solidFill>
                <a:srgbClr val="FF0000"/>
              </a:solidFill>
            </a:endParaRPr>
          </a:p>
        </p:txBody>
      </p:sp>
      <p:sp>
        <p:nvSpPr>
          <p:cNvPr id="25729" name="Rectangle 129"/>
          <p:cNvSpPr>
            <a:spLocks noChangeArrowheads="1"/>
          </p:cNvSpPr>
          <p:nvPr/>
        </p:nvSpPr>
        <p:spPr bwMode="auto">
          <a:xfrm>
            <a:off x="0" y="9429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5734" name="Rectangle 134"/>
          <p:cNvSpPr>
            <a:spLocks noChangeArrowheads="1"/>
          </p:cNvSpPr>
          <p:nvPr/>
        </p:nvSpPr>
        <p:spPr bwMode="auto">
          <a:xfrm>
            <a:off x="152400" y="94964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endParaRPr lang="en-US">
              <a:latin typeface="Arial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-6927" y="51117"/>
            <a:ext cx="9109075" cy="1306513"/>
            <a:chOff x="0" y="0"/>
            <a:chExt cx="9109075" cy="1306513"/>
          </a:xfrm>
        </p:grpSpPr>
        <p:pic>
          <p:nvPicPr>
            <p:cNvPr id="35" name="Picture 3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4" descr="Graphic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6858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5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813675" y="14288"/>
              <a:ext cx="1295400" cy="1292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AutoShape 15" descr="Solid diamond"/>
          <p:cNvSpPr>
            <a:spLocks noChangeArrowheads="1"/>
          </p:cNvSpPr>
          <p:nvPr/>
        </p:nvSpPr>
        <p:spPr bwMode="auto">
          <a:xfrm>
            <a:off x="2209800" y="49330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7" name="Picture 1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1" descr="Description: Bài toán hiệu suất phản ứng polime hóa | Bài tập Hóa học lớp 12 chọn lọc có đáp á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525" y="3184102"/>
            <a:ext cx="2603422" cy="88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5" name="Picture 20" descr="Description: Bài toán hiệu suất phản ứng polime hóa | Bài tập Hóa học lớp 12 chọn lọc có đáp á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345" y="4495800"/>
            <a:ext cx="5206675" cy="82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62402" y="4328082"/>
            <a:ext cx="75693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 = 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473947" y="3371985"/>
            <a:ext cx="1219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. 100%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7700" y="2471467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en-US" sz="28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suất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phản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</a:p>
          <a:p>
            <a:pPr lvl="0" algn="just"/>
            <a:endParaRPr lang="en-US" sz="28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eaLnBrk="0" hangingPunct="0"/>
            <a:r>
              <a:rPr lang="en-US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H </a:t>
            </a: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= 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6867020" y="4512747"/>
            <a:ext cx="12863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. 100%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7701" y="5835648"/>
            <a:ext cx="5600700" cy="584775"/>
          </a:xfrm>
          <a:prstGeom prst="rect">
            <a:avLst/>
          </a:prstGeom>
          <a:ln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= m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. H%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85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8991600" cy="990600"/>
          </a:xfrm>
        </p:spPr>
        <p:txBody>
          <a:bodyPr/>
          <a:lstStyle/>
          <a:p>
            <a:pPr algn="l"/>
            <a:r>
              <a:rPr lang="en-US" sz="26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600" b="1" dirty="0" smtClean="0">
                <a:latin typeface="Arial" pitchFamily="34" charset="0"/>
                <a:cs typeface="Arial" pitchFamily="34" charset="0"/>
              </a:rPr>
              <a:t> 7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/>
              <a:t>ta </a:t>
            </a:r>
            <a:r>
              <a:rPr lang="en-US" sz="2800" dirty="0" err="1"/>
              <a:t>trùng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0,1 </a:t>
            </a:r>
            <a:r>
              <a:rPr lang="en-US" sz="2800" dirty="0" err="1"/>
              <a:t>mol</a:t>
            </a:r>
            <a:r>
              <a:rPr lang="en-US" sz="2800" dirty="0"/>
              <a:t> vinyl </a:t>
            </a:r>
            <a:r>
              <a:rPr lang="en-US" sz="2800" dirty="0" err="1"/>
              <a:t>clorua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/>
              <a:t>suất</a:t>
            </a:r>
            <a:r>
              <a:rPr lang="en-US" sz="2800" dirty="0"/>
              <a:t> 90%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gam PVC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nhiêu</a:t>
            </a:r>
            <a:r>
              <a:rPr lang="en-US" sz="2800" dirty="0" smtClean="0"/>
              <a:t> ?</a:t>
            </a:r>
            <a:endParaRPr lang="en-US" sz="2800" dirty="0"/>
          </a:p>
        </p:txBody>
      </p:sp>
      <p:pic>
        <p:nvPicPr>
          <p:cNvPr id="4" name="Picture 1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562600"/>
            <a:ext cx="9906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12701"/>
            <a:ext cx="1104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5" descr="Solid diamond"/>
          <p:cNvSpPr>
            <a:spLocks noChangeArrowheads="1"/>
          </p:cNvSpPr>
          <p:nvPr/>
        </p:nvSpPr>
        <p:spPr bwMode="auto">
          <a:xfrm>
            <a:off x="2209800" y="243899"/>
            <a:ext cx="3810000" cy="685800"/>
          </a:xfrm>
          <a:prstGeom prst="flowChartTerminator">
            <a:avLst/>
          </a:prstGeom>
          <a:solidFill>
            <a:srgbClr val="000099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</a:rPr>
              <a:t>. BÀI TẬP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000" y="2057400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2673" y="2594744"/>
            <a:ext cx="7550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CH</a:t>
            </a:r>
            <a:r>
              <a:rPr lang="en-US" sz="2800" baseline="-25000" dirty="0"/>
              <a:t>2</a:t>
            </a:r>
            <a:r>
              <a:rPr lang="en-US" sz="2800" dirty="0"/>
              <a:t>=</a:t>
            </a:r>
            <a:r>
              <a:rPr lang="en-US" sz="2800" dirty="0" err="1"/>
              <a:t>CHCl</a:t>
            </a:r>
            <a:r>
              <a:rPr lang="en-US" sz="2800" dirty="0"/>
              <a:t> → [CH</a:t>
            </a:r>
            <a:r>
              <a:rPr lang="en-US" sz="2800" baseline="-25000" dirty="0"/>
              <a:t>2</a:t>
            </a:r>
            <a:r>
              <a:rPr lang="en-US" sz="2800" dirty="0"/>
              <a:t>–</a:t>
            </a:r>
            <a:r>
              <a:rPr lang="en-US" sz="2800" dirty="0" err="1"/>
              <a:t>CHCl</a:t>
            </a:r>
            <a:r>
              <a:rPr lang="en-US" sz="2800" dirty="0"/>
              <a:t>]</a:t>
            </a:r>
            <a:r>
              <a:rPr lang="en-US" sz="2800" baseline="-25000" dirty="0"/>
              <a:t>n</a:t>
            </a:r>
            <a:endParaRPr lang="en-US" sz="2800" dirty="0"/>
          </a:p>
          <a:p>
            <a:r>
              <a:rPr lang="en-US" sz="2800" dirty="0" err="1"/>
              <a:t>Khối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PVC </a:t>
            </a:r>
            <a:r>
              <a:rPr lang="en-US" sz="2800" dirty="0" smtClean="0"/>
              <a:t> = 0,1 . 62,5 . 90</a:t>
            </a:r>
            <a:r>
              <a:rPr lang="en-US" sz="2800" dirty="0"/>
              <a:t>% = 5,625g</a:t>
            </a:r>
          </a:p>
        </p:txBody>
      </p:sp>
      <p:sp>
        <p:nvSpPr>
          <p:cNvPr id="7" name="Rectangle 6"/>
          <p:cNvSpPr/>
          <p:nvPr/>
        </p:nvSpPr>
        <p:spPr>
          <a:xfrm>
            <a:off x="152400" y="3809999"/>
            <a:ext cx="8679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Bài</a:t>
            </a:r>
            <a:r>
              <a:rPr lang="en-US" sz="2800" b="1" dirty="0"/>
              <a:t> </a:t>
            </a:r>
            <a:r>
              <a:rPr lang="en-US" sz="2800" b="1" dirty="0" smtClean="0"/>
              <a:t>8:</a:t>
            </a:r>
            <a:r>
              <a:rPr lang="en-US" sz="2800" dirty="0"/>
              <a:t> </a:t>
            </a:r>
            <a:r>
              <a:rPr lang="en-US" sz="2800" dirty="0" err="1"/>
              <a:t>Trùng</a:t>
            </a:r>
            <a:r>
              <a:rPr lang="en-US" sz="2800" dirty="0"/>
              <a:t> </a:t>
            </a:r>
            <a:r>
              <a:rPr lang="en-US" sz="2800" dirty="0" err="1"/>
              <a:t>hợp</a:t>
            </a:r>
            <a:r>
              <a:rPr lang="en-US" sz="2800" dirty="0"/>
              <a:t> 5,6 </a:t>
            </a:r>
            <a:r>
              <a:rPr lang="en-US" sz="2800" dirty="0" err="1"/>
              <a:t>lít</a:t>
            </a:r>
            <a:r>
              <a:rPr lang="en-US" sz="2800" dirty="0"/>
              <a:t> (</a:t>
            </a:r>
            <a:r>
              <a:rPr lang="en-US" sz="2800" dirty="0" err="1"/>
              <a:t>đktc</a:t>
            </a:r>
            <a:r>
              <a:rPr lang="en-US" sz="2800" dirty="0"/>
              <a:t>) </a:t>
            </a:r>
            <a:r>
              <a:rPr lang="en-US" sz="2800" dirty="0" err="1"/>
              <a:t>propilen</a:t>
            </a:r>
            <a:r>
              <a:rPr lang="en-US" sz="2800" dirty="0"/>
              <a:t>, </a:t>
            </a:r>
            <a:r>
              <a:rPr lang="en-US" sz="2800" dirty="0" err="1"/>
              <a:t>nếu</a:t>
            </a:r>
            <a:r>
              <a:rPr lang="en-US" sz="2800" dirty="0"/>
              <a:t> </a:t>
            </a:r>
            <a:r>
              <a:rPr lang="en-US" sz="2800" dirty="0" err="1"/>
              <a:t>hiệu</a:t>
            </a:r>
            <a:r>
              <a:rPr lang="en-US" sz="2800" dirty="0"/>
              <a:t> </a:t>
            </a:r>
            <a:r>
              <a:rPr lang="en-US" sz="2800" dirty="0" err="1"/>
              <a:t>suất</a:t>
            </a:r>
            <a:r>
              <a:rPr lang="en-US" sz="2800" dirty="0"/>
              <a:t> 80%, </a:t>
            </a:r>
            <a:r>
              <a:rPr lang="en-US" sz="2800" dirty="0" err="1"/>
              <a:t>khối</a:t>
            </a:r>
            <a:r>
              <a:rPr lang="en-US" sz="2800" dirty="0"/>
              <a:t> </a:t>
            </a:r>
            <a:r>
              <a:rPr lang="en-US" sz="2800" dirty="0" err="1"/>
              <a:t>lượng</a:t>
            </a:r>
            <a:r>
              <a:rPr lang="en-US" sz="2800" dirty="0"/>
              <a:t> </a:t>
            </a:r>
            <a:r>
              <a:rPr lang="en-US" sz="2800" dirty="0" err="1"/>
              <a:t>polime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được</a:t>
            </a:r>
            <a:r>
              <a:rPr lang="en-US" sz="2800" dirty="0"/>
              <a:t> là: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22218" y="4764106"/>
            <a:ext cx="1560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109" y="5268893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CH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=CH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</a:t>
            </a:r>
            <a:r>
              <a:rPr lang="en-US" sz="2800" dirty="0"/>
              <a:t>→ [</a:t>
            </a:r>
            <a:r>
              <a:rPr lang="en-US" sz="2800" dirty="0" smtClean="0"/>
              <a:t>CH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–CH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]</a:t>
            </a:r>
            <a:r>
              <a:rPr lang="en-US" sz="2800" baseline="-25000" dirty="0" smtClean="0"/>
              <a:t>n</a:t>
            </a:r>
            <a:endParaRPr lang="en-US" sz="2800" dirty="0"/>
          </a:p>
          <a:p>
            <a:r>
              <a:rPr lang="en-US" sz="2800" dirty="0" err="1" smtClean="0"/>
              <a:t>Khối</a:t>
            </a:r>
            <a:r>
              <a:rPr lang="en-US" sz="2800" dirty="0" smtClean="0"/>
              <a:t> </a:t>
            </a:r>
            <a:r>
              <a:rPr lang="en-US" sz="2800" dirty="0" err="1"/>
              <a:t>lượng</a:t>
            </a:r>
            <a:r>
              <a:rPr lang="en-US" sz="2800" dirty="0"/>
              <a:t> </a:t>
            </a:r>
            <a:r>
              <a:rPr lang="en-US" sz="2800" dirty="0" err="1" smtClean="0"/>
              <a:t>polime</a:t>
            </a:r>
            <a:r>
              <a:rPr lang="en-US" sz="2800" dirty="0"/>
              <a:t> </a:t>
            </a:r>
            <a:r>
              <a:rPr lang="en-US" sz="2800" dirty="0" smtClean="0"/>
              <a:t>= </a:t>
            </a:r>
            <a:r>
              <a:rPr lang="en-US" sz="2800" dirty="0"/>
              <a:t>(5,6/22,4) </a:t>
            </a:r>
            <a:r>
              <a:rPr lang="en-US" sz="2800" dirty="0" smtClean="0"/>
              <a:t>. 42 . </a:t>
            </a:r>
            <a:r>
              <a:rPr lang="en-US" sz="2800" dirty="0"/>
              <a:t>80</a:t>
            </a:r>
            <a:r>
              <a:rPr lang="en-US" sz="2800" dirty="0" smtClean="0"/>
              <a:t>% = </a:t>
            </a:r>
            <a:r>
              <a:rPr lang="en-US" sz="2800" dirty="0"/>
              <a:t>8,4 g</a:t>
            </a:r>
          </a:p>
        </p:txBody>
      </p:sp>
    </p:spTree>
    <p:extLst>
      <p:ext uri="{BB962C8B-B14F-4D97-AF65-F5344CB8AC3E}">
        <p14:creationId xmlns:p14="http://schemas.microsoft.com/office/powerpoint/2010/main" val="369989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" grpId="0"/>
      <p:bldP spid="7" grpId="0"/>
      <p:bldP spid="11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2" descr="top bar swoosh revis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7" t="16000"/>
          <a:stretch>
            <a:fillRect/>
          </a:stretch>
        </p:blipFill>
        <p:spPr bwMode="auto">
          <a:xfrm>
            <a:off x="609600" y="0"/>
            <a:ext cx="6281738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12" descr="top bar swoosh revis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47" b="16000"/>
          <a:stretch>
            <a:fillRect/>
          </a:stretch>
        </p:blipFill>
        <p:spPr bwMode="auto">
          <a:xfrm>
            <a:off x="2252664" y="0"/>
            <a:ext cx="6281737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TextBox 6"/>
          <p:cNvSpPr txBox="1">
            <a:spLocks noChangeArrowheads="1"/>
          </p:cNvSpPr>
          <p:nvPr/>
        </p:nvSpPr>
        <p:spPr bwMode="auto">
          <a:xfrm>
            <a:off x="1219200" y="205318"/>
            <a:ext cx="6629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469" name="TextBox 1"/>
          <p:cNvSpPr txBox="1">
            <a:spLocks noChangeArrowheads="1"/>
          </p:cNvSpPr>
          <p:nvPr/>
        </p:nvSpPr>
        <p:spPr bwMode="auto">
          <a:xfrm>
            <a:off x="631825" y="304800"/>
            <a:ext cx="7888288" cy="584775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OFFLINE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62476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1,2,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4)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77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8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4" t="4111" r="19862" b="8218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9" name="Picture 27" descr="Hoja Carta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287591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3"/>
          <p:cNvSpPr>
            <a:spLocks noChangeArrowheads="1" noChangeShapeType="1" noTextEdit="1"/>
          </p:cNvSpPr>
          <p:nvPr/>
        </p:nvSpPr>
        <p:spPr bwMode="auto">
          <a:xfrm>
            <a:off x="0" y="2362202"/>
            <a:ext cx="9144000" cy="2106084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185"/>
              </a:avLst>
            </a:prstTxWarp>
          </a:bodyPr>
          <a:lstStyle/>
          <a:p>
            <a:pPr algn="ctr"/>
            <a:r>
              <a:rPr lang="pt-BR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"/>
                <a:cs typeface="Arial"/>
              </a:rPr>
              <a:t> CHÚC CÁC EM HỌC TỐT!</a:t>
            </a:r>
            <a:endParaRPr lang="en-US" sz="3600" b="1" kern="1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027399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0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335&quot;/&gt;&lt;/object&gt;&lt;object type=&quot;3&quot; unique_id=&quot;10004&quot;&gt;&lt;property id=&quot;20148&quot; value=&quot;5&quot;/&gt;&lt;property id=&quot;20300&quot; value=&quot;Slide 2&quot;/&gt;&lt;property id=&quot;20307&quot; value=&quot;315&quot;/&gt;&lt;/object&gt;&lt;object type=&quot;3&quot; unique_id=&quot;10005&quot;&gt;&lt;property id=&quot;20148&quot; value=&quot;5&quot;/&gt;&lt;property id=&quot;20300&quot; value=&quot;Slide 3&quot;/&gt;&lt;property id=&quot;20307&quot; value=&quot;298&quot;/&gt;&lt;/object&gt;&lt;object type=&quot;3&quot; unique_id=&quot;10006&quot;&gt;&lt;property id=&quot;20148&quot; value=&quot;5&quot;/&gt;&lt;property id=&quot;20300&quot; value=&quot;Slide 4&quot;/&gt;&lt;property id=&quot;20307&quot; value=&quot;316&quot;/&gt;&lt;/object&gt;&lt;object type=&quot;3&quot; unique_id=&quot;10007&quot;&gt;&lt;property id=&quot;20148&quot; value=&quot;5&quot;/&gt;&lt;property id=&quot;20300&quot; value=&quot;Slide 5&quot;/&gt;&lt;property id=&quot;20307&quot; value=&quot;317&quot;/&gt;&lt;/object&gt;&lt;object type=&quot;3&quot; unique_id=&quot;10008&quot;&gt;&lt;property id=&quot;20148&quot; value=&quot;5&quot;/&gt;&lt;property id=&quot;20300&quot; value=&quot;Slide 6&quot;/&gt;&lt;property id=&quot;20307&quot; value=&quot;258&quot;/&gt;&lt;/object&gt;&lt;object type=&quot;3&quot; unique_id=&quot;10009&quot;&gt;&lt;property id=&quot;20148&quot; value=&quot;5&quot;/&gt;&lt;property id=&quot;20300&quot; value=&quot;Slide 7&quot;/&gt;&lt;property id=&quot;20307&quot; value=&quot;259&quot;/&gt;&lt;/object&gt;&lt;object type=&quot;3&quot; unique_id=&quot;10010&quot;&gt;&lt;property id=&quot;20148&quot; value=&quot;5&quot;/&gt;&lt;property id=&quot;20300&quot; value=&quot;Slide 8&quot;/&gt;&lt;property id=&quot;20307&quot; value=&quot;330&quot;/&gt;&lt;/object&gt;&lt;object type=&quot;3&quot; unique_id=&quot;10011&quot;&gt;&lt;property id=&quot;20148&quot; value=&quot;5&quot;/&gt;&lt;property id=&quot;20300&quot; value=&quot;Slide 9&quot;/&gt;&lt;property id=&quot;20307&quot; value=&quot;324&quot;/&gt;&lt;/object&gt;&lt;object type=&quot;3&quot; unique_id=&quot;10012&quot;&gt;&lt;property id=&quot;20148&quot; value=&quot;5&quot;/&gt;&lt;property id=&quot;20300&quot; value=&quot;Slide 10&quot;/&gt;&lt;property id=&quot;20307&quot; value=&quot;261&quot;/&gt;&lt;/object&gt;&lt;object type=&quot;3&quot; unique_id=&quot;10013&quot;&gt;&lt;property id=&quot;20148&quot; value=&quot;5&quot;/&gt;&lt;property id=&quot;20300&quot; value=&quot;Slide 11&quot;/&gt;&lt;property id=&quot;20307&quot; value=&quot;331&quot;/&gt;&lt;/object&gt;&lt;object type=&quot;3&quot; unique_id=&quot;10014&quot;&gt;&lt;property id=&quot;20148&quot; value=&quot;5&quot;/&gt;&lt;property id=&quot;20300&quot; value=&quot;Slide 12&quot;/&gt;&lt;property id=&quot;20307&quot; value=&quot;274&quot;/&gt;&lt;/object&gt;&lt;object type=&quot;3&quot; unique_id=&quot;10015&quot;&gt;&lt;property id=&quot;20148&quot; value=&quot;5&quot;/&gt;&lt;property id=&quot;20300&quot; value=&quot;Slide 13&quot;/&gt;&lt;property id=&quot;20307&quot; value=&quot;262&quot;/&gt;&lt;/object&gt;&lt;object type=&quot;3&quot; unique_id=&quot;10016&quot;&gt;&lt;property id=&quot;20148&quot; value=&quot;5&quot;/&gt;&lt;property id=&quot;20300&quot; value=&quot;Slide 14&quot;/&gt;&lt;property id=&quot;20307&quot; value=&quot;332&quot;/&gt;&lt;/object&gt;&lt;object type=&quot;3&quot; unique_id=&quot;10017&quot;&gt;&lt;property id=&quot;20148&quot; value=&quot;5&quot;/&gt;&lt;property id=&quot;20300&quot; value=&quot;Slide 15&quot;/&gt;&lt;property id=&quot;20307&quot; value=&quot;275&quot;/&gt;&lt;/object&gt;&lt;object type=&quot;3&quot; unique_id=&quot;10018&quot;&gt;&lt;property id=&quot;20148&quot; value=&quot;5&quot;/&gt;&lt;property id=&quot;20300&quot; value=&quot;Slide 16&quot;/&gt;&lt;property id=&quot;20307&quot; value=&quot;318&quot;/&gt;&lt;/object&gt;&lt;object type=&quot;3&quot; unique_id=&quot;10019&quot;&gt;&lt;property id=&quot;20148&quot; value=&quot;5&quot;/&gt;&lt;property id=&quot;20300&quot; value=&quot;Slide 17&quot;/&gt;&lt;property id=&quot;20307&quot; value=&quot;314&quot;/&gt;&lt;/object&gt;&lt;object type=&quot;3&quot; unique_id=&quot;10020&quot;&gt;&lt;property id=&quot;20148&quot; value=&quot;5&quot;/&gt;&lt;property id=&quot;20300&quot; value=&quot;Slide 18&quot;/&gt;&lt;property id=&quot;20307&quot; value=&quot;299&quot;/&gt;&lt;/object&gt;&lt;object type=&quot;3&quot; unique_id=&quot;10021&quot;&gt;&lt;property id=&quot;20148&quot; value=&quot;5&quot;/&gt;&lt;property id=&quot;20300&quot; value=&quot;Slide 19&quot;/&gt;&lt;property id=&quot;20307&quot; value=&quot;300&quot;/&gt;&lt;/object&gt;&lt;object type=&quot;3&quot; unique_id=&quot;10022&quot;&gt;&lt;property id=&quot;20148&quot; value=&quot;5&quot;/&gt;&lt;property id=&quot;20300&quot; value=&quot;Slide 20&quot;/&gt;&lt;property id=&quot;20307&quot; value=&quot;301&quot;/&gt;&lt;/object&gt;&lt;object type=&quot;3&quot; unique_id=&quot;10023&quot;&gt;&lt;property id=&quot;20148&quot; value=&quot;5&quot;/&gt;&lt;property id=&quot;20300&quot; value=&quot;Slide 21&quot;/&gt;&lt;property id=&quot;20307&quot; value=&quot;327&quot;/&gt;&lt;/object&gt;&lt;object type=&quot;3&quot; unique_id=&quot;10024&quot;&gt;&lt;property id=&quot;20148&quot; value=&quot;5&quot;/&gt;&lt;property id=&quot;20300&quot; value=&quot;Slide 22&quot;/&gt;&lt;property id=&quot;20307&quot; value=&quot;328&quot;/&gt;&lt;/object&gt;&lt;object type=&quot;3&quot; unique_id=&quot;10025&quot;&gt;&lt;property id=&quot;20148&quot; value=&quot;5&quot;/&gt;&lt;property id=&quot;20300&quot; value=&quot;Slide 23&quot;/&gt;&lt;property id=&quot;20307&quot; value=&quot;310&quot;/&gt;&lt;/object&gt;&lt;object type=&quot;3&quot; unique_id=&quot;10026&quot;&gt;&lt;property id=&quot;20148&quot; value=&quot;5&quot;/&gt;&lt;property id=&quot;20300&quot; value=&quot;Slide 24&quot;/&gt;&lt;property id=&quot;20307&quot; value=&quot;329&quot;/&gt;&lt;/object&gt;&lt;object type=&quot;3&quot; unique_id=&quot;10027&quot;&gt;&lt;property id=&quot;20148&quot; value=&quot;5&quot;/&gt;&lt;property id=&quot;20300&quot; value=&quot;Slide 25&quot;/&gt;&lt;property id=&quot;20307&quot; value=&quot;333&quot;/&gt;&lt;/object&gt;&lt;object type=&quot;3&quot; unique_id=&quot;10028&quot;&gt;&lt;property id=&quot;20148&quot; value=&quot;5&quot;/&gt;&lt;property id=&quot;20300&quot; value=&quot;Slide 26&quot;/&gt;&lt;property id=&quot;20307&quot; value=&quot;325&quot;/&gt;&lt;/object&gt;&lt;object type=&quot;3&quot; unique_id=&quot;10029&quot;&gt;&lt;property id=&quot;20148&quot; value=&quot;5&quot;/&gt;&lt;property id=&quot;20300&quot; value=&quot;Slide 27&quot;/&gt;&lt;property id=&quot;20307&quot; value=&quot;334&quot;/&gt;&lt;/object&gt;&lt;/object&gt;&lt;object type=&quot;8&quot; unique_id=&quot;10058&quot;&gt;&lt;/object&gt;&lt;/object&gt;&lt;/database&gt;"/>
  <p:tag name="MMPROD_NEXTUNIQUEID" val="10009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Documents and Settings\Admin\Desktop\Elea ( 24- 02-2015)\AMIN Elearning3( 24- 02-2015)\Ghi âm\Slide1.mp3"/>
  <p:tag name="PPSNARRATION" val="1,533746686,C:\Documents and Settings\Admin\Desktop\Elea ( 24- 02-2015)\AMIN Elearning3( 27 02-2015)\BAI AMIN (A)\Media.ppcx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1922tgp_connection_light">
  <a:themeElements>
    <a:clrScheme name="1922tgp_connection_light 2">
      <a:dk1>
        <a:srgbClr val="000000"/>
      </a:dk1>
      <a:lt1>
        <a:srgbClr val="FFFFFF"/>
      </a:lt1>
      <a:dk2>
        <a:srgbClr val="37399B"/>
      </a:dk2>
      <a:lt2>
        <a:srgbClr val="C0C0C0"/>
      </a:lt2>
      <a:accent1>
        <a:srgbClr val="4987E3"/>
      </a:accent1>
      <a:accent2>
        <a:srgbClr val="D23516"/>
      </a:accent2>
      <a:accent3>
        <a:srgbClr val="FFFFFF"/>
      </a:accent3>
      <a:accent4>
        <a:srgbClr val="000000"/>
      </a:accent4>
      <a:accent5>
        <a:srgbClr val="B1C3EF"/>
      </a:accent5>
      <a:accent6>
        <a:srgbClr val="BE2F13"/>
      </a:accent6>
      <a:hlink>
        <a:srgbClr val="36A1B6"/>
      </a:hlink>
      <a:folHlink>
        <a:srgbClr val="7FB242"/>
      </a:folHlink>
    </a:clrScheme>
    <a:fontScheme name="Time New Roma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922tgp_connection_light 1">
        <a:dk1>
          <a:srgbClr val="000000"/>
        </a:dk1>
        <a:lt1>
          <a:srgbClr val="FFFFFF"/>
        </a:lt1>
        <a:dk2>
          <a:srgbClr val="165E86"/>
        </a:dk2>
        <a:lt2>
          <a:srgbClr val="969696"/>
        </a:lt2>
        <a:accent1>
          <a:srgbClr val="2AA08A"/>
        </a:accent1>
        <a:accent2>
          <a:srgbClr val="AA67DD"/>
        </a:accent2>
        <a:accent3>
          <a:srgbClr val="FFFFFF"/>
        </a:accent3>
        <a:accent4>
          <a:srgbClr val="000000"/>
        </a:accent4>
        <a:accent5>
          <a:srgbClr val="ACCDC4"/>
        </a:accent5>
        <a:accent6>
          <a:srgbClr val="9A5DC8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2">
        <a:dk1>
          <a:srgbClr val="000000"/>
        </a:dk1>
        <a:lt1>
          <a:srgbClr val="FFFFFF"/>
        </a:lt1>
        <a:dk2>
          <a:srgbClr val="37399B"/>
        </a:dk2>
        <a:lt2>
          <a:srgbClr val="C0C0C0"/>
        </a:lt2>
        <a:accent1>
          <a:srgbClr val="4987E3"/>
        </a:accent1>
        <a:accent2>
          <a:srgbClr val="D23516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E2F13"/>
        </a:accent6>
        <a:hlink>
          <a:srgbClr val="36A1B6"/>
        </a:hlink>
        <a:folHlink>
          <a:srgbClr val="7FB2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922tgp_connection_light 3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117AC1"/>
        </a:accent1>
        <a:accent2>
          <a:srgbClr val="3E9887"/>
        </a:accent2>
        <a:accent3>
          <a:srgbClr val="FFFFFF"/>
        </a:accent3>
        <a:accent4>
          <a:srgbClr val="000000"/>
        </a:accent4>
        <a:accent5>
          <a:srgbClr val="AABEDD"/>
        </a:accent5>
        <a:accent6>
          <a:srgbClr val="37897A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1738</TotalTime>
  <Words>965</Words>
  <Application>Microsoft Office PowerPoint</Application>
  <PresentationFormat>On-screen Show (4:3)</PresentationFormat>
  <Paragraphs>172</Paragraphs>
  <Slides>23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Default Design</vt:lpstr>
      <vt:lpstr>1_Default Design</vt:lpstr>
      <vt:lpstr>Office Theme</vt:lpstr>
      <vt:lpstr>2_1922tgp_connection_light</vt:lpstr>
      <vt:lpstr>MathType 6.0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CON DAO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NP-COMPUTER</dc:creator>
  <cp:lastModifiedBy>Windows User</cp:lastModifiedBy>
  <cp:revision>975</cp:revision>
  <dcterms:created xsi:type="dcterms:W3CDTF">2016-10-05T13:21:01Z</dcterms:created>
  <dcterms:modified xsi:type="dcterms:W3CDTF">2020-05-03T08:26:23Z</dcterms:modified>
</cp:coreProperties>
</file>